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5"/>
  </p:notesMasterIdLst>
  <p:sldIdLst>
    <p:sldId id="318" r:id="rId2"/>
    <p:sldId id="319" r:id="rId3"/>
    <p:sldId id="256" r:id="rId4"/>
    <p:sldId id="258" r:id="rId5"/>
    <p:sldId id="259" r:id="rId6"/>
    <p:sldId id="260" r:id="rId7"/>
    <p:sldId id="263" r:id="rId8"/>
    <p:sldId id="320" r:id="rId9"/>
    <p:sldId id="264" r:id="rId10"/>
    <p:sldId id="265" r:id="rId11"/>
    <p:sldId id="266" r:id="rId12"/>
    <p:sldId id="267" r:id="rId13"/>
    <p:sldId id="268" r:id="rId14"/>
    <p:sldId id="269" r:id="rId15"/>
    <p:sldId id="321" r:id="rId16"/>
    <p:sldId id="273" r:id="rId17"/>
    <p:sldId id="274" r:id="rId18"/>
    <p:sldId id="275" r:id="rId19"/>
    <p:sldId id="277" r:id="rId20"/>
    <p:sldId id="322" r:id="rId21"/>
    <p:sldId id="278"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323" r:id="rId36"/>
    <p:sldId id="294" r:id="rId37"/>
    <p:sldId id="295" r:id="rId38"/>
    <p:sldId id="296" r:id="rId39"/>
    <p:sldId id="297" r:id="rId40"/>
    <p:sldId id="298" r:id="rId41"/>
    <p:sldId id="300" r:id="rId42"/>
    <p:sldId id="301" r:id="rId43"/>
    <p:sldId id="302" r:id="rId44"/>
    <p:sldId id="324" r:id="rId45"/>
    <p:sldId id="304" r:id="rId46"/>
    <p:sldId id="305" r:id="rId47"/>
    <p:sldId id="306" r:id="rId48"/>
    <p:sldId id="308" r:id="rId49"/>
    <p:sldId id="309" r:id="rId50"/>
    <p:sldId id="311" r:id="rId51"/>
    <p:sldId id="312" r:id="rId52"/>
    <p:sldId id="313" r:id="rId53"/>
    <p:sldId id="316" r:id="rId54"/>
  </p:sldIdLst>
  <p:sldSz cx="9144000" cy="5143500" type="screen16x9"/>
  <p:notesSz cx="6858000" cy="9144000"/>
  <p:embeddedFontLst>
    <p:embeddedFont>
      <p:font typeface="Comic Sans MS" panose="030F0702030302020204" pitchFamily="66" charset="0"/>
      <p:regular r:id="rId56"/>
      <p:bold r:id="rId57"/>
      <p:italic r:id="rId58"/>
      <p:boldItalic r:id="rId59"/>
    </p:embeddedFont>
    <p:embeddedFont>
      <p:font typeface="Roboto" panose="020B0604020202020204" charset="0"/>
      <p:regular r:id="rId60"/>
      <p:bold r:id="rId61"/>
      <p:italic r:id="rId62"/>
      <p:boldItalic r:id="rId63"/>
    </p:embeddedFont>
    <p:embeddedFont>
      <p:font typeface="Wingdings 2" panose="05020102010507070707" pitchFamily="18" charset="2"/>
      <p:regular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3DBEAD-30A2-42A3-983B-081764378896}">
  <a:tblStyle styleId="{F93DBEAD-30A2-42A3-983B-08176437889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2"/>
  </p:normalViewPr>
  <p:slideViewPr>
    <p:cSldViewPr snapToGrid="0">
      <p:cViewPr varScale="1">
        <p:scale>
          <a:sx n="92" d="100"/>
          <a:sy n="92" d="100"/>
        </p:scale>
        <p:origin x="302"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simplilearn.com/cloud-computin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implilearn.com/cloud-computin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simplilearn.com/cloud-computi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echdifferences.com/difference-between-oltp-and-olap.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datawarehouse4u.info/OLTP-vs-OLAP.html"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ws.amazon.com/rd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simplilearn.com/cloud-compu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implilearn.com/cloud-computin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simplilearn.com/cloud-computin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Virtual_machin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Software_as_a_servic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implilearn.com/cloud-comput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SimpleDB" TargetMode="External"/><Relationship Id="rId7" Type="http://schemas.openxmlformats.org/officeDocument/2006/relationships/hyperlink" Target="https://en.wikipedia.org/wiki/Cloud_database#cite_note-Azure_SQL_Database-3"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SQL_Azure" TargetMode="External"/><Relationship Id="rId5" Type="http://schemas.openxmlformats.org/officeDocument/2006/relationships/hyperlink" Target="https://en.wikipedia.org/wiki/DynamoDB" TargetMode="External"/><Relationship Id="rId4" Type="http://schemas.openxmlformats.org/officeDocument/2006/relationships/hyperlink" Target="https://en.wikipedia.org/wiki/Amazon_Relational_Database_Servic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74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71E4DA6-C137-490E-9445-2C58CE665701}" type="slidenum">
              <a:rPr lang="en-US"/>
              <a:pPr fontAlgn="base">
                <a:spcBef>
                  <a:spcPct val="0"/>
                </a:spcBef>
                <a:spcAft>
                  <a:spcPct val="0"/>
                </a:spcAft>
              </a:pPr>
              <a:t>1</a:t>
            </a:fld>
            <a:endParaRPr lang="en-US" dirty="0"/>
          </a:p>
        </p:txBody>
      </p:sp>
    </p:spTree>
    <p:extLst>
      <p:ext uri="{BB962C8B-B14F-4D97-AF65-F5344CB8AC3E}">
        <p14:creationId xmlns:p14="http://schemas.microsoft.com/office/powerpoint/2010/main" val="3902887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54f581686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54f581686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654f581686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654f58168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54f581686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54f581686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54f581686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54f58168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54f581686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54f58168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schemes has a lower complexity over not using them, since the SQL statements can be the same, only redirecting to the correct schema, and also backup and migration scripts can be reused. This approach is better than the previous ones at pooling memory, where studies indicate that it can scale up to thousands of active tenants per server, a two orders of magnitude improvement over the shared machine approach.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highlight>
                  <a:srgbClr val="FFFFFF"/>
                </a:highlight>
              </a:rPr>
              <a:t>om a structural and design perspective, a cloud database is no different than one that operates on a business's own on-premises servers. The critical difference lies in where the database resides.</a:t>
            </a:r>
            <a:endParaRPr sz="1200">
              <a:solidFill>
                <a:schemeClr val="dk1"/>
              </a:solidFill>
              <a:highlight>
                <a:srgbClr val="FFFFFF"/>
              </a:highlight>
            </a:endParaRPr>
          </a:p>
          <a:p>
            <a:pPr marL="0" lvl="0" indent="0" algn="l" rtl="0">
              <a:lnSpc>
                <a:spcPct val="115000"/>
              </a:lnSpc>
              <a:spcBef>
                <a:spcPts val="0"/>
              </a:spcBef>
              <a:spcAft>
                <a:spcPts val="0"/>
              </a:spcAft>
              <a:buNone/>
            </a:pPr>
            <a:endParaRPr sz="1200">
              <a:solidFill>
                <a:schemeClr val="dk1"/>
              </a:solidFill>
              <a:highlight>
                <a:srgbClr val="FFFFFF"/>
              </a:highlight>
            </a:endParaRPr>
          </a:p>
          <a:p>
            <a:pPr marL="0" lvl="0" indent="0" algn="l" rtl="0">
              <a:lnSpc>
                <a:spcPct val="115000"/>
              </a:lnSpc>
              <a:spcBef>
                <a:spcPts val="0"/>
              </a:spcBef>
              <a:spcAft>
                <a:spcPts val="0"/>
              </a:spcAft>
              <a:buNone/>
            </a:pPr>
            <a:r>
              <a:rPr lang="en" sz="1200">
                <a:solidFill>
                  <a:schemeClr val="dk1"/>
                </a:solidFill>
                <a:highlight>
                  <a:srgbClr val="FFFFFF"/>
                </a:highlight>
                <a:uFill>
                  <a:noFill/>
                </a:uFill>
                <a:latin typeface="Roboto"/>
                <a:ea typeface="Roboto"/>
                <a:cs typeface="Roboto"/>
                <a:sym typeface="Roboto"/>
                <a:hlinkClick r:id="rId3"/>
              </a:rPr>
              <a:t>Cloud computing</a:t>
            </a:r>
            <a:r>
              <a:rPr lang="en" sz="1200">
                <a:solidFill>
                  <a:schemeClr val="dk1"/>
                </a:solidFill>
                <a:highlight>
                  <a:srgbClr val="FFFFFF"/>
                </a:highlight>
                <a:latin typeface="Roboto"/>
                <a:ea typeface="Roboto"/>
                <a:cs typeface="Roboto"/>
                <a:sym typeface="Roboto"/>
              </a:rPr>
              <a:t> databases are extremely popular for reducing IT complexities and operational costs. They prevent the hassle of licensing, traditional procurement, maintenance, and installation involving a huge number of IT staff. With the rapid increase in the business pace, cloud databases enable organizations to cut down on the in-house IT resources required to manage huge sets of data.</a:t>
            </a:r>
            <a:endParaRPr sz="1200">
              <a:solidFill>
                <a:schemeClr val="dk1"/>
              </a:solidFill>
              <a:highlight>
                <a:srgbClr val="FFFFFF"/>
              </a:highlight>
            </a:endParaRPr>
          </a:p>
          <a:p>
            <a:pPr marL="0" lvl="0" indent="0" algn="l" rtl="0">
              <a:lnSpc>
                <a:spcPct val="115000"/>
              </a:lnSpc>
              <a:spcBef>
                <a:spcPts val="0"/>
              </a:spcBef>
              <a:spcAft>
                <a:spcPts val="0"/>
              </a:spcAft>
              <a:buNone/>
            </a:pP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highlight>
                <a:srgbClr val="FFFFFF"/>
              </a:highlight>
            </a:endParaRPr>
          </a:p>
        </p:txBody>
      </p:sp>
    </p:spTree>
    <p:extLst>
      <p:ext uri="{BB962C8B-B14F-4D97-AF65-F5344CB8AC3E}">
        <p14:creationId xmlns:p14="http://schemas.microsoft.com/office/powerpoint/2010/main" val="1691381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54f58168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54f58168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54f58168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54f581686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654f581686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654f581686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654f581686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654f581686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highlight>
                  <a:srgbClr val="FFFFFF"/>
                </a:highlight>
              </a:rPr>
              <a:t>om a structural and design perspective, a cloud database is no different than one that operates on a business's own on-premises servers. The critical difference lies in where the database resides.</a:t>
            </a:r>
            <a:endParaRPr sz="1200">
              <a:solidFill>
                <a:schemeClr val="dk1"/>
              </a:solidFill>
              <a:highlight>
                <a:srgbClr val="FFFFFF"/>
              </a:highlight>
            </a:endParaRPr>
          </a:p>
          <a:p>
            <a:pPr marL="0" lvl="0" indent="0" algn="l" rtl="0">
              <a:lnSpc>
                <a:spcPct val="115000"/>
              </a:lnSpc>
              <a:spcBef>
                <a:spcPts val="0"/>
              </a:spcBef>
              <a:spcAft>
                <a:spcPts val="0"/>
              </a:spcAft>
              <a:buNone/>
            </a:pPr>
            <a:endParaRPr sz="1200">
              <a:solidFill>
                <a:schemeClr val="dk1"/>
              </a:solidFill>
              <a:highlight>
                <a:srgbClr val="FFFFFF"/>
              </a:highlight>
            </a:endParaRPr>
          </a:p>
          <a:p>
            <a:pPr marL="0" lvl="0" indent="0" algn="l" rtl="0">
              <a:lnSpc>
                <a:spcPct val="115000"/>
              </a:lnSpc>
              <a:spcBef>
                <a:spcPts val="0"/>
              </a:spcBef>
              <a:spcAft>
                <a:spcPts val="0"/>
              </a:spcAft>
              <a:buNone/>
            </a:pPr>
            <a:r>
              <a:rPr lang="en" sz="1200">
                <a:solidFill>
                  <a:schemeClr val="dk1"/>
                </a:solidFill>
                <a:highlight>
                  <a:srgbClr val="FFFFFF"/>
                </a:highlight>
                <a:uFill>
                  <a:noFill/>
                </a:uFill>
                <a:latin typeface="Roboto"/>
                <a:ea typeface="Roboto"/>
                <a:cs typeface="Roboto"/>
                <a:sym typeface="Roboto"/>
                <a:hlinkClick r:id="rId3"/>
              </a:rPr>
              <a:t>Cloud computing</a:t>
            </a:r>
            <a:r>
              <a:rPr lang="en" sz="1200">
                <a:solidFill>
                  <a:schemeClr val="dk1"/>
                </a:solidFill>
                <a:highlight>
                  <a:srgbClr val="FFFFFF"/>
                </a:highlight>
                <a:latin typeface="Roboto"/>
                <a:ea typeface="Roboto"/>
                <a:cs typeface="Roboto"/>
                <a:sym typeface="Roboto"/>
              </a:rPr>
              <a:t> databases are extremely popular for reducing IT complexities and operational costs. They prevent the hassle of licensing, traditional procurement, maintenance, and installation involving a huge number of IT staff. With the rapid increase in the business pace, cloud databases enable organizations to cut down on the in-house IT resources required to manage huge sets of data.</a:t>
            </a:r>
            <a:endParaRPr sz="1200">
              <a:solidFill>
                <a:schemeClr val="dk1"/>
              </a:solidFill>
              <a:highlight>
                <a:srgbClr val="FFFFFF"/>
              </a:highlight>
            </a:endParaRPr>
          </a:p>
          <a:p>
            <a:pPr marL="0" lvl="0" indent="0" algn="l" rtl="0">
              <a:lnSpc>
                <a:spcPct val="115000"/>
              </a:lnSpc>
              <a:spcBef>
                <a:spcPts val="0"/>
              </a:spcBef>
              <a:spcAft>
                <a:spcPts val="0"/>
              </a:spcAft>
              <a:buNone/>
            </a:pP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highlight>
                <a:srgbClr val="FFFFFF"/>
              </a:highlight>
            </a:endParaRPr>
          </a:p>
        </p:txBody>
      </p:sp>
    </p:spTree>
    <p:extLst>
      <p:ext uri="{BB962C8B-B14F-4D97-AF65-F5344CB8AC3E}">
        <p14:creationId xmlns:p14="http://schemas.microsoft.com/office/powerpoint/2010/main" val="2301807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highlight>
                  <a:srgbClr val="FFFFFF"/>
                </a:highlight>
              </a:rPr>
              <a:t>om a structural and design perspective, a cloud database is no different than one that operates on a business's own on-premises servers. The critical difference lies in where the database resides.</a:t>
            </a:r>
            <a:endParaRPr sz="1200">
              <a:solidFill>
                <a:schemeClr val="dk1"/>
              </a:solidFill>
              <a:highlight>
                <a:srgbClr val="FFFFFF"/>
              </a:highlight>
            </a:endParaRPr>
          </a:p>
          <a:p>
            <a:pPr marL="0" lvl="0" indent="0" algn="l" rtl="0">
              <a:lnSpc>
                <a:spcPct val="115000"/>
              </a:lnSpc>
              <a:spcBef>
                <a:spcPts val="0"/>
              </a:spcBef>
              <a:spcAft>
                <a:spcPts val="0"/>
              </a:spcAft>
              <a:buNone/>
            </a:pPr>
            <a:endParaRPr sz="1200">
              <a:solidFill>
                <a:schemeClr val="dk1"/>
              </a:solidFill>
              <a:highlight>
                <a:srgbClr val="FFFFFF"/>
              </a:highlight>
            </a:endParaRPr>
          </a:p>
          <a:p>
            <a:pPr marL="0" lvl="0" indent="0" algn="l" rtl="0">
              <a:lnSpc>
                <a:spcPct val="115000"/>
              </a:lnSpc>
              <a:spcBef>
                <a:spcPts val="0"/>
              </a:spcBef>
              <a:spcAft>
                <a:spcPts val="0"/>
              </a:spcAft>
              <a:buNone/>
            </a:pPr>
            <a:r>
              <a:rPr lang="en" sz="1200">
                <a:solidFill>
                  <a:schemeClr val="dk1"/>
                </a:solidFill>
                <a:highlight>
                  <a:srgbClr val="FFFFFF"/>
                </a:highlight>
                <a:uFill>
                  <a:noFill/>
                </a:uFill>
                <a:latin typeface="Roboto"/>
                <a:ea typeface="Roboto"/>
                <a:cs typeface="Roboto"/>
                <a:sym typeface="Roboto"/>
                <a:hlinkClick r:id="rId3"/>
              </a:rPr>
              <a:t>Cloud computing</a:t>
            </a:r>
            <a:r>
              <a:rPr lang="en" sz="1200">
                <a:solidFill>
                  <a:schemeClr val="dk1"/>
                </a:solidFill>
                <a:highlight>
                  <a:srgbClr val="FFFFFF"/>
                </a:highlight>
                <a:latin typeface="Roboto"/>
                <a:ea typeface="Roboto"/>
                <a:cs typeface="Roboto"/>
                <a:sym typeface="Roboto"/>
              </a:rPr>
              <a:t> databases are extremely popular for reducing IT complexities and operational costs. They prevent the hassle of licensing, traditional procurement, maintenance, and installation involving a huge number of IT staff. With the rapid increase in the business pace, cloud databases enable organizations to cut down on the in-house IT resources required to manage huge sets of data.</a:t>
            </a:r>
            <a:endParaRPr sz="1200">
              <a:solidFill>
                <a:schemeClr val="dk1"/>
              </a:solidFill>
              <a:highlight>
                <a:srgbClr val="FFFFFF"/>
              </a:highlight>
            </a:endParaRPr>
          </a:p>
          <a:p>
            <a:pPr marL="0" lvl="0" indent="0" algn="l" rtl="0">
              <a:lnSpc>
                <a:spcPct val="115000"/>
              </a:lnSpc>
              <a:spcBef>
                <a:spcPts val="0"/>
              </a:spcBef>
              <a:spcAft>
                <a:spcPts val="0"/>
              </a:spcAft>
              <a:buNone/>
            </a:pP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highlight>
                <a:srgbClr val="FFFFFF"/>
              </a:highlight>
            </a:endParaRPr>
          </a:p>
        </p:txBody>
      </p:sp>
    </p:spTree>
    <p:extLst>
      <p:ext uri="{BB962C8B-B14F-4D97-AF65-F5344CB8AC3E}">
        <p14:creationId xmlns:p14="http://schemas.microsoft.com/office/powerpoint/2010/main" val="1731550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0690d66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0690d66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we can assume that OLTP systems provide source data to data warehouses, whereas OLAP systems help to analyze 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solidFill>
                  <a:schemeClr val="dk1"/>
                </a:solidFill>
              </a:rPr>
              <a:t>- </a:t>
            </a:r>
            <a:r>
              <a:rPr lang="en" b="1" u="sng">
                <a:solidFill>
                  <a:schemeClr val="dk1"/>
                </a:solidFill>
              </a:rPr>
              <a:t>OLTP (On-line Transaction Processing)</a:t>
            </a:r>
            <a:r>
              <a:rPr lang="en">
                <a:solidFill>
                  <a:schemeClr val="dk1"/>
                </a:solidFill>
              </a:rPr>
              <a:t> is characterized by a large number of short on-line transactions (INSERT, UPDATE, DELETE). The main emphasis for OLTP systems is put on very fast query processing, maintaining data integrity in multi-access environments and an effectiveness measured by number of transactions per second. In OLTP database there is detailed and current data, and schema used to store transactional databases is the entity model (usually 3NF). It involves Queries accessing individual record like Update your Email in Company database.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 </a:t>
            </a:r>
            <a:r>
              <a:rPr lang="en" b="1" u="sng">
                <a:solidFill>
                  <a:schemeClr val="dk1"/>
                </a:solidFill>
              </a:rPr>
              <a:t>OLAP (On-line Analytical Processing)</a:t>
            </a:r>
            <a:r>
              <a:rPr lang="en">
                <a:solidFill>
                  <a:schemeClr val="dk1"/>
                </a:solidFill>
              </a:rPr>
              <a:t> is characterized by relatively low volume of transactions. Queries are often very complex and involve aggregations. For OLAP systems a response time is an effectiveness measure. OLAP applications are widely used by Data Mining techniques. In OLAP database there is aggregated, historical data, stored in multi-dimensional schemas (usually star schema).Sometime query need to access large amount of data in Management records like what was the profit of your company in last year.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u="sng">
                <a:solidFill>
                  <a:schemeClr val="hlink"/>
                </a:solidFill>
                <a:hlinkClick r:id="rId3"/>
              </a:rPr>
              <a:t>https://techdifferences.com/difference-between-oltp-and-olap.html</a:t>
            </a:r>
            <a:endParaRPr>
              <a:solidFill>
                <a:schemeClr val="dk1"/>
              </a:solidFill>
            </a:endParaRPr>
          </a:p>
          <a:p>
            <a:pPr marL="0" lvl="0" indent="0" algn="l" rtl="0">
              <a:spcBef>
                <a:spcPts val="0"/>
              </a:spcBef>
              <a:spcAft>
                <a:spcPts val="0"/>
              </a:spcAft>
              <a:buNone/>
            </a:pPr>
            <a:r>
              <a:rPr lang="en" u="sng">
                <a:solidFill>
                  <a:schemeClr val="hlink"/>
                </a:solidFill>
                <a:hlinkClick r:id="rId4"/>
              </a:rPr>
              <a:t>https://www.datawarehouse4u.info/OLTP-vs-OLAP.html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54f581686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54f581686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https://aws.amazon.com/rds/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54f581686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654f581686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654f581686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654f581686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654f581686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654f581686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54f581686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654f581686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654f581686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654f581686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54f581686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654f581686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654f581686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654f581686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highlight>
                  <a:srgbClr val="FFFFFF"/>
                </a:highlight>
              </a:rPr>
              <a:t>om a structural and design perspective, a cloud database is no different than one that operates on a business's own on-premises servers. The critical difference lies in where the database resides.</a:t>
            </a:r>
            <a:endParaRPr sz="1200">
              <a:solidFill>
                <a:schemeClr val="dk1"/>
              </a:solidFill>
              <a:highlight>
                <a:srgbClr val="FFFFFF"/>
              </a:highlight>
            </a:endParaRPr>
          </a:p>
          <a:p>
            <a:pPr marL="0" lvl="0" indent="0" algn="l" rtl="0">
              <a:lnSpc>
                <a:spcPct val="115000"/>
              </a:lnSpc>
              <a:spcBef>
                <a:spcPts val="0"/>
              </a:spcBef>
              <a:spcAft>
                <a:spcPts val="0"/>
              </a:spcAft>
              <a:buNone/>
            </a:pPr>
            <a:endParaRPr sz="1200">
              <a:solidFill>
                <a:schemeClr val="dk1"/>
              </a:solidFill>
              <a:highlight>
                <a:srgbClr val="FFFFFF"/>
              </a:highlight>
            </a:endParaRPr>
          </a:p>
          <a:p>
            <a:pPr marL="0" lvl="0" indent="0" algn="l" rtl="0">
              <a:lnSpc>
                <a:spcPct val="115000"/>
              </a:lnSpc>
              <a:spcBef>
                <a:spcPts val="0"/>
              </a:spcBef>
              <a:spcAft>
                <a:spcPts val="0"/>
              </a:spcAft>
              <a:buNone/>
            </a:pPr>
            <a:r>
              <a:rPr lang="en" sz="1200">
                <a:solidFill>
                  <a:schemeClr val="dk1"/>
                </a:solidFill>
                <a:highlight>
                  <a:srgbClr val="FFFFFF"/>
                </a:highlight>
                <a:uFill>
                  <a:noFill/>
                </a:uFill>
                <a:latin typeface="Roboto"/>
                <a:ea typeface="Roboto"/>
                <a:cs typeface="Roboto"/>
                <a:sym typeface="Roboto"/>
                <a:hlinkClick r:id="rId3"/>
              </a:rPr>
              <a:t>Cloud computing</a:t>
            </a:r>
            <a:r>
              <a:rPr lang="en" sz="1200">
                <a:solidFill>
                  <a:schemeClr val="dk1"/>
                </a:solidFill>
                <a:highlight>
                  <a:srgbClr val="FFFFFF"/>
                </a:highlight>
                <a:latin typeface="Roboto"/>
                <a:ea typeface="Roboto"/>
                <a:cs typeface="Roboto"/>
                <a:sym typeface="Roboto"/>
              </a:rPr>
              <a:t> databases are extremely popular for reducing IT complexities and operational costs. They prevent the hassle of licensing, traditional procurement, maintenance, and installation involving a huge number of IT staff. With the rapid increase in the business pace, cloud databases enable organizations to cut down on the in-house IT resources required to manage huge sets of data.</a:t>
            </a:r>
            <a:endParaRPr sz="1200">
              <a:solidFill>
                <a:schemeClr val="dk1"/>
              </a:solidFill>
              <a:highlight>
                <a:srgbClr val="FFFFFF"/>
              </a:highlight>
            </a:endParaRPr>
          </a:p>
          <a:p>
            <a:pPr marL="0" lvl="0" indent="0" algn="l" rtl="0">
              <a:lnSpc>
                <a:spcPct val="115000"/>
              </a:lnSpc>
              <a:spcBef>
                <a:spcPts val="0"/>
              </a:spcBef>
              <a:spcAft>
                <a:spcPts val="0"/>
              </a:spcAft>
              <a:buNone/>
            </a:pP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654f581686_2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654f581686_2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54f581686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54f581686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200">
                <a:solidFill>
                  <a:schemeClr val="accent2"/>
                </a:solidFill>
                <a:latin typeface="Roboto"/>
                <a:ea typeface="Roboto"/>
                <a:cs typeface="Roboto"/>
                <a:sym typeface="Roboto"/>
              </a:rPr>
              <a:t>In this example, you query the USA Name Data public dataset to determine the most common names in the US between 1910 and 2013.</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654f581686_2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654f581686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600"/>
              </a:spcBef>
              <a:spcAft>
                <a:spcPts val="0"/>
              </a:spcAft>
              <a:buClr>
                <a:schemeClr val="accent2"/>
              </a:buClr>
              <a:buSzPts val="1200"/>
              <a:buFont typeface="Roboto"/>
              <a:buAutoNum type="arabicPeriod"/>
            </a:pPr>
            <a:r>
              <a:rPr lang="en" sz="1200">
                <a:solidFill>
                  <a:schemeClr val="accent2"/>
                </a:solidFill>
                <a:latin typeface="Roboto"/>
                <a:ea typeface="Roboto"/>
                <a:cs typeface="Roboto"/>
                <a:sym typeface="Roboto"/>
              </a:rPr>
              <a:t>In the navigation panel, in the </a:t>
            </a:r>
            <a:r>
              <a:rPr lang="en" sz="1200" b="1">
                <a:solidFill>
                  <a:schemeClr val="accent2"/>
                </a:solidFill>
                <a:latin typeface="Roboto"/>
                <a:ea typeface="Roboto"/>
                <a:cs typeface="Roboto"/>
                <a:sym typeface="Roboto"/>
              </a:rPr>
              <a:t>Resources</a:t>
            </a:r>
            <a:r>
              <a:rPr lang="en" sz="1200">
                <a:solidFill>
                  <a:schemeClr val="accent2"/>
                </a:solidFill>
                <a:latin typeface="Roboto"/>
                <a:ea typeface="Roboto"/>
                <a:cs typeface="Roboto"/>
                <a:sym typeface="Roboto"/>
              </a:rPr>
              <a:t> section, click your project name.</a:t>
            </a:r>
            <a:endParaRPr sz="1200">
              <a:solidFill>
                <a:schemeClr val="accent2"/>
              </a:solidFill>
              <a:latin typeface="Roboto"/>
              <a:ea typeface="Roboto"/>
              <a:cs typeface="Roboto"/>
              <a:sym typeface="Roboto"/>
            </a:endParaRPr>
          </a:p>
          <a:p>
            <a:pPr marL="457200" lvl="0" indent="-304800" algn="l" rtl="0">
              <a:lnSpc>
                <a:spcPct val="115000"/>
              </a:lnSpc>
              <a:spcBef>
                <a:spcPts val="0"/>
              </a:spcBef>
              <a:spcAft>
                <a:spcPts val="0"/>
              </a:spcAft>
              <a:buClr>
                <a:schemeClr val="accent2"/>
              </a:buClr>
              <a:buSzPts val="1200"/>
              <a:buFont typeface="Roboto"/>
              <a:buAutoNum type="arabicPeriod"/>
            </a:pPr>
            <a:r>
              <a:rPr lang="en" sz="1200">
                <a:solidFill>
                  <a:schemeClr val="accent2"/>
                </a:solidFill>
                <a:latin typeface="Roboto"/>
                <a:ea typeface="Roboto"/>
                <a:cs typeface="Roboto"/>
                <a:sym typeface="Roboto"/>
              </a:rPr>
              <a:t>On the right side, in the details panel, click </a:t>
            </a:r>
            <a:r>
              <a:rPr lang="en" sz="1200" b="1">
                <a:solidFill>
                  <a:schemeClr val="accent2"/>
                </a:solidFill>
                <a:latin typeface="Roboto"/>
                <a:ea typeface="Roboto"/>
                <a:cs typeface="Roboto"/>
                <a:sym typeface="Roboto"/>
              </a:rPr>
              <a:t>Create dataset</a:t>
            </a:r>
            <a:r>
              <a:rPr lang="en" sz="1200">
                <a:solidFill>
                  <a:schemeClr val="accent2"/>
                </a:solidFill>
                <a:latin typeface="Roboto"/>
                <a:ea typeface="Roboto"/>
                <a:cs typeface="Roboto"/>
                <a:sym typeface="Roboto"/>
              </a:rPr>
              <a:t>.</a:t>
            </a:r>
            <a:endParaRPr sz="1200">
              <a:solidFill>
                <a:schemeClr val="accent2"/>
              </a:solidFill>
              <a:latin typeface="Roboto"/>
              <a:ea typeface="Roboto"/>
              <a:cs typeface="Roboto"/>
              <a:sym typeface="Roboto"/>
            </a:endParaRPr>
          </a:p>
          <a:p>
            <a:pPr marL="0" lvl="0" indent="0" algn="l" rtl="0">
              <a:spcBef>
                <a:spcPts val="60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654f581686_2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654f581686_2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600"/>
              </a:spcBef>
              <a:spcAft>
                <a:spcPts val="0"/>
              </a:spcAft>
              <a:buClr>
                <a:schemeClr val="accent2"/>
              </a:buClr>
              <a:buSzPts val="1200"/>
              <a:buFont typeface="Roboto"/>
              <a:buAutoNum type="arabicPeriod"/>
            </a:pPr>
            <a:r>
              <a:rPr lang="en" sz="1200">
                <a:solidFill>
                  <a:schemeClr val="accent2"/>
                </a:solidFill>
                <a:latin typeface="Roboto"/>
                <a:ea typeface="Roboto"/>
                <a:cs typeface="Roboto"/>
                <a:sym typeface="Roboto"/>
              </a:rPr>
              <a:t>In the navigation panel, in the </a:t>
            </a:r>
            <a:r>
              <a:rPr lang="en" sz="1200" b="1">
                <a:solidFill>
                  <a:schemeClr val="accent2"/>
                </a:solidFill>
                <a:latin typeface="Roboto"/>
                <a:ea typeface="Roboto"/>
                <a:cs typeface="Roboto"/>
                <a:sym typeface="Roboto"/>
              </a:rPr>
              <a:t>Resources</a:t>
            </a:r>
            <a:r>
              <a:rPr lang="en" sz="1200">
                <a:solidFill>
                  <a:schemeClr val="accent2"/>
                </a:solidFill>
                <a:latin typeface="Roboto"/>
                <a:ea typeface="Roboto"/>
                <a:cs typeface="Roboto"/>
                <a:sym typeface="Roboto"/>
              </a:rPr>
              <a:t> section, click the </a:t>
            </a:r>
            <a:r>
              <a:rPr lang="en" sz="1200" b="1">
                <a:solidFill>
                  <a:schemeClr val="accent2"/>
                </a:solidFill>
                <a:latin typeface="Roboto"/>
                <a:ea typeface="Roboto"/>
                <a:cs typeface="Roboto"/>
                <a:sym typeface="Roboto"/>
              </a:rPr>
              <a:t>babynames</a:t>
            </a:r>
            <a:r>
              <a:rPr lang="en" sz="1200">
                <a:solidFill>
                  <a:schemeClr val="accent2"/>
                </a:solidFill>
                <a:latin typeface="Roboto"/>
                <a:ea typeface="Roboto"/>
                <a:cs typeface="Roboto"/>
                <a:sym typeface="Roboto"/>
              </a:rPr>
              <a:t> dataset that you just created.</a:t>
            </a:r>
            <a:endParaRPr sz="1200">
              <a:solidFill>
                <a:schemeClr val="accent2"/>
              </a:solidFill>
              <a:latin typeface="Roboto"/>
              <a:ea typeface="Roboto"/>
              <a:cs typeface="Roboto"/>
              <a:sym typeface="Roboto"/>
            </a:endParaRPr>
          </a:p>
          <a:p>
            <a:pPr marL="457200" lvl="0" indent="-304800" algn="l" rtl="0">
              <a:lnSpc>
                <a:spcPct val="115000"/>
              </a:lnSpc>
              <a:spcBef>
                <a:spcPts val="0"/>
              </a:spcBef>
              <a:spcAft>
                <a:spcPts val="0"/>
              </a:spcAft>
              <a:buClr>
                <a:schemeClr val="accent2"/>
              </a:buClr>
              <a:buSzPts val="1200"/>
              <a:buFont typeface="Roboto"/>
              <a:buAutoNum type="arabicPeriod"/>
            </a:pPr>
            <a:r>
              <a:rPr lang="en" sz="1200">
                <a:solidFill>
                  <a:schemeClr val="accent2"/>
                </a:solidFill>
                <a:latin typeface="Roboto"/>
                <a:ea typeface="Roboto"/>
                <a:cs typeface="Roboto"/>
                <a:sym typeface="Roboto"/>
              </a:rPr>
              <a:t>On the right side, in the details panel, click </a:t>
            </a:r>
            <a:r>
              <a:rPr lang="en" sz="1200" b="1">
                <a:solidFill>
                  <a:schemeClr val="accent2"/>
                </a:solidFill>
                <a:latin typeface="Roboto"/>
                <a:ea typeface="Roboto"/>
                <a:cs typeface="Roboto"/>
                <a:sym typeface="Roboto"/>
              </a:rPr>
              <a:t>Create table</a:t>
            </a:r>
            <a:r>
              <a:rPr lang="en" sz="1200">
                <a:solidFill>
                  <a:schemeClr val="accent2"/>
                </a:solidFill>
                <a:latin typeface="Roboto"/>
                <a:ea typeface="Roboto"/>
                <a:cs typeface="Roboto"/>
                <a:sym typeface="Roboto"/>
              </a:rPr>
              <a:t>.</a:t>
            </a:r>
            <a:br>
              <a:rPr lang="en" sz="1200">
                <a:solidFill>
                  <a:schemeClr val="accent2"/>
                </a:solidFill>
                <a:latin typeface="Roboto"/>
                <a:ea typeface="Roboto"/>
                <a:cs typeface="Roboto"/>
                <a:sym typeface="Roboto"/>
              </a:rPr>
            </a:br>
            <a:r>
              <a:rPr lang="en" sz="1200">
                <a:solidFill>
                  <a:schemeClr val="accent2"/>
                </a:solidFill>
                <a:latin typeface="Roboto"/>
                <a:ea typeface="Roboto"/>
                <a:cs typeface="Roboto"/>
                <a:sym typeface="Roboto"/>
              </a:rPr>
              <a:t>Use the default values for all settings unless otherwise indicated.</a:t>
            </a:r>
            <a:endParaRPr sz="1200">
              <a:solidFill>
                <a:schemeClr val="accent2"/>
              </a:solidFill>
              <a:latin typeface="Roboto"/>
              <a:ea typeface="Roboto"/>
              <a:cs typeface="Roboto"/>
              <a:sym typeface="Roboto"/>
            </a:endParaRPr>
          </a:p>
          <a:p>
            <a:pPr marL="457200" lvl="0" indent="-304800" algn="l" rtl="0">
              <a:lnSpc>
                <a:spcPct val="115000"/>
              </a:lnSpc>
              <a:spcBef>
                <a:spcPts val="0"/>
              </a:spcBef>
              <a:spcAft>
                <a:spcPts val="0"/>
              </a:spcAft>
              <a:buClr>
                <a:schemeClr val="accent2"/>
              </a:buClr>
              <a:buSzPts val="1200"/>
              <a:buFont typeface="Roboto"/>
              <a:buAutoNum type="arabicPeriod"/>
            </a:pPr>
            <a:r>
              <a:rPr lang="en" sz="1200">
                <a:solidFill>
                  <a:schemeClr val="accent2"/>
                </a:solidFill>
                <a:latin typeface="Roboto"/>
                <a:ea typeface="Roboto"/>
                <a:cs typeface="Roboto"/>
                <a:sym typeface="Roboto"/>
              </a:rPr>
              <a:t>On the </a:t>
            </a:r>
            <a:r>
              <a:rPr lang="en" sz="1200" b="1">
                <a:solidFill>
                  <a:schemeClr val="accent2"/>
                </a:solidFill>
                <a:latin typeface="Roboto"/>
                <a:ea typeface="Roboto"/>
                <a:cs typeface="Roboto"/>
                <a:sym typeface="Roboto"/>
              </a:rPr>
              <a:t>Create table</a:t>
            </a:r>
            <a:r>
              <a:rPr lang="en" sz="1200">
                <a:solidFill>
                  <a:schemeClr val="accent2"/>
                </a:solidFill>
                <a:latin typeface="Roboto"/>
                <a:ea typeface="Roboto"/>
                <a:cs typeface="Roboto"/>
                <a:sym typeface="Roboto"/>
              </a:rPr>
              <a:t> page:</a:t>
            </a:r>
            <a:endParaRPr sz="1200">
              <a:solidFill>
                <a:schemeClr val="accent2"/>
              </a:solidFill>
              <a:latin typeface="Roboto"/>
              <a:ea typeface="Roboto"/>
              <a:cs typeface="Roboto"/>
              <a:sym typeface="Roboto"/>
            </a:endParaRPr>
          </a:p>
          <a:p>
            <a:pPr marL="457200" lvl="0" indent="0" algn="l" rtl="0">
              <a:lnSpc>
                <a:spcPct val="115000"/>
              </a:lnSpc>
              <a:spcBef>
                <a:spcPts val="600"/>
              </a:spcBef>
              <a:spcAft>
                <a:spcPts val="0"/>
              </a:spcAft>
              <a:buNone/>
            </a:pPr>
            <a:endParaRPr sz="1200">
              <a:solidFill>
                <a:schemeClr val="accent2"/>
              </a:solidFill>
              <a:latin typeface="Roboto"/>
              <a:ea typeface="Roboto"/>
              <a:cs typeface="Roboto"/>
              <a:sym typeface="Roboto"/>
            </a:endParaRPr>
          </a:p>
          <a:p>
            <a:pPr marL="0" lvl="0" indent="0" algn="l" rtl="0">
              <a:spcBef>
                <a:spcPts val="60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654f581686_2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654f581686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6666"/>
              </a:lnSpc>
              <a:spcBef>
                <a:spcPts val="2400"/>
              </a:spcBef>
              <a:spcAft>
                <a:spcPts val="0"/>
              </a:spcAft>
              <a:buNone/>
            </a:pPr>
            <a:r>
              <a:rPr lang="en" sz="1350">
                <a:solidFill>
                  <a:schemeClr val="accent2"/>
                </a:solidFill>
              </a:rPr>
              <a:t>Preview the table</a:t>
            </a:r>
            <a:endParaRPr sz="1350">
              <a:solidFill>
                <a:schemeClr val="accent2"/>
              </a:solidFill>
            </a:endParaRPr>
          </a:p>
          <a:p>
            <a:pPr marL="0" lvl="0" indent="0" algn="l" rtl="0">
              <a:lnSpc>
                <a:spcPct val="166666"/>
              </a:lnSpc>
              <a:spcBef>
                <a:spcPts val="2400"/>
              </a:spcBef>
              <a:spcAft>
                <a:spcPts val="0"/>
              </a:spcAft>
              <a:buNone/>
            </a:pPr>
            <a:r>
              <a:rPr lang="en" sz="1350">
                <a:solidFill>
                  <a:schemeClr val="accent2"/>
                </a:solidFill>
              </a:rPr>
              <a:t>Query the table</a:t>
            </a:r>
            <a:endParaRPr sz="1350">
              <a:solidFill>
                <a:schemeClr val="accent2"/>
              </a:solidFill>
            </a:endParaRPr>
          </a:p>
          <a:p>
            <a:pPr marL="0" lvl="0" indent="0" algn="l" rtl="0">
              <a:lnSpc>
                <a:spcPct val="166666"/>
              </a:lnSpc>
              <a:spcBef>
                <a:spcPts val="2400"/>
              </a:spcBef>
              <a:spcAft>
                <a:spcPts val="0"/>
              </a:spcAft>
              <a:buClr>
                <a:schemeClr val="dk1"/>
              </a:buClr>
              <a:buSzPts val="1100"/>
              <a:buFont typeface="Arial"/>
              <a:buNone/>
            </a:pPr>
            <a:endParaRPr sz="1350">
              <a:solidFill>
                <a:schemeClr val="accent2"/>
              </a:solidFill>
            </a:endParaRPr>
          </a:p>
          <a:p>
            <a:pPr marL="457200" lvl="0" indent="0" algn="l" rtl="0">
              <a:lnSpc>
                <a:spcPct val="115000"/>
              </a:lnSpc>
              <a:spcBef>
                <a:spcPts val="1200"/>
              </a:spcBef>
              <a:spcAft>
                <a:spcPts val="0"/>
              </a:spcAft>
              <a:buNone/>
            </a:pPr>
            <a:endParaRPr sz="1200">
              <a:solidFill>
                <a:schemeClr val="accent2"/>
              </a:solidFill>
              <a:latin typeface="Roboto"/>
              <a:ea typeface="Roboto"/>
              <a:cs typeface="Roboto"/>
              <a:sym typeface="Roboto"/>
            </a:endParaRPr>
          </a:p>
          <a:p>
            <a:pPr marL="457200" lvl="0" indent="0" algn="l" rtl="0">
              <a:lnSpc>
                <a:spcPct val="115000"/>
              </a:lnSpc>
              <a:spcBef>
                <a:spcPts val="600"/>
              </a:spcBef>
              <a:spcAft>
                <a:spcPts val="0"/>
              </a:spcAft>
              <a:buNone/>
            </a:pPr>
            <a:endParaRPr sz="1200">
              <a:solidFill>
                <a:schemeClr val="accent2"/>
              </a:solidFill>
              <a:latin typeface="Roboto"/>
              <a:ea typeface="Roboto"/>
              <a:cs typeface="Roboto"/>
              <a:sym typeface="Roboto"/>
            </a:endParaRPr>
          </a:p>
          <a:p>
            <a:pPr marL="0" lvl="0" indent="0" algn="l" rtl="0">
              <a:spcBef>
                <a:spcPts val="60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highlight>
                  <a:srgbClr val="FFFFFF"/>
                </a:highlight>
              </a:rPr>
              <a:t>om a structural and design perspective, a cloud database is no different than one that operates on a business's own on-premises servers. The critical difference lies in where the database resides.</a:t>
            </a:r>
            <a:endParaRPr sz="1200">
              <a:solidFill>
                <a:schemeClr val="dk1"/>
              </a:solidFill>
              <a:highlight>
                <a:srgbClr val="FFFFFF"/>
              </a:highlight>
            </a:endParaRPr>
          </a:p>
          <a:p>
            <a:pPr marL="0" lvl="0" indent="0" algn="l" rtl="0">
              <a:lnSpc>
                <a:spcPct val="115000"/>
              </a:lnSpc>
              <a:spcBef>
                <a:spcPts val="0"/>
              </a:spcBef>
              <a:spcAft>
                <a:spcPts val="0"/>
              </a:spcAft>
              <a:buNone/>
            </a:pPr>
            <a:endParaRPr sz="1200">
              <a:solidFill>
                <a:schemeClr val="dk1"/>
              </a:solidFill>
              <a:highlight>
                <a:srgbClr val="FFFFFF"/>
              </a:highlight>
            </a:endParaRPr>
          </a:p>
          <a:p>
            <a:pPr marL="0" lvl="0" indent="0" algn="l" rtl="0">
              <a:lnSpc>
                <a:spcPct val="115000"/>
              </a:lnSpc>
              <a:spcBef>
                <a:spcPts val="0"/>
              </a:spcBef>
              <a:spcAft>
                <a:spcPts val="0"/>
              </a:spcAft>
              <a:buNone/>
            </a:pPr>
            <a:r>
              <a:rPr lang="en" sz="1200">
                <a:solidFill>
                  <a:schemeClr val="dk1"/>
                </a:solidFill>
                <a:highlight>
                  <a:srgbClr val="FFFFFF"/>
                </a:highlight>
                <a:uFill>
                  <a:noFill/>
                </a:uFill>
                <a:latin typeface="Roboto"/>
                <a:ea typeface="Roboto"/>
                <a:cs typeface="Roboto"/>
                <a:sym typeface="Roboto"/>
                <a:hlinkClick r:id="rId3"/>
              </a:rPr>
              <a:t>Cloud computing</a:t>
            </a:r>
            <a:r>
              <a:rPr lang="en" sz="1200">
                <a:solidFill>
                  <a:schemeClr val="dk1"/>
                </a:solidFill>
                <a:highlight>
                  <a:srgbClr val="FFFFFF"/>
                </a:highlight>
                <a:latin typeface="Roboto"/>
                <a:ea typeface="Roboto"/>
                <a:cs typeface="Roboto"/>
                <a:sym typeface="Roboto"/>
              </a:rPr>
              <a:t> databases are extremely popular for reducing IT complexities and operational costs. They prevent the hassle of licensing, traditional procurement, maintenance, and installation involving a huge number of IT staff. With the rapid increase in the business pace, cloud databases enable organizations to cut down on the in-house IT resources required to manage huge sets of data.</a:t>
            </a:r>
            <a:endParaRPr sz="1200">
              <a:solidFill>
                <a:schemeClr val="dk1"/>
              </a:solidFill>
              <a:highlight>
                <a:srgbClr val="FFFFFF"/>
              </a:highlight>
            </a:endParaRPr>
          </a:p>
          <a:p>
            <a:pPr marL="0" lvl="0" indent="0" algn="l" rtl="0">
              <a:lnSpc>
                <a:spcPct val="115000"/>
              </a:lnSpc>
              <a:spcBef>
                <a:spcPts val="0"/>
              </a:spcBef>
              <a:spcAft>
                <a:spcPts val="0"/>
              </a:spcAft>
              <a:buNone/>
            </a:pP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highlight>
                <a:srgbClr val="FFFFFF"/>
              </a:highlight>
            </a:endParaRPr>
          </a:p>
        </p:txBody>
      </p:sp>
    </p:spTree>
    <p:extLst>
      <p:ext uri="{BB962C8B-B14F-4D97-AF65-F5344CB8AC3E}">
        <p14:creationId xmlns:p14="http://schemas.microsoft.com/office/powerpoint/2010/main" val="22371300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654f581686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654f581686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445582d38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445582d38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445582d38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445582d38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445582d38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445582d38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54f58168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54f5816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6445582d38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6445582d38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6445582d38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6445582d38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6445582d38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6445582d38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6445582d38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6445582d38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highlight>
                  <a:srgbClr val="FFFFFF"/>
                </a:highlight>
              </a:rPr>
              <a:t>om a structural and design perspective, a cloud database is no different than one that operates on a business's own on-premises servers. The critical difference lies in where the database resides.</a:t>
            </a:r>
            <a:endParaRPr sz="1200">
              <a:solidFill>
                <a:schemeClr val="dk1"/>
              </a:solidFill>
              <a:highlight>
                <a:srgbClr val="FFFFFF"/>
              </a:highlight>
            </a:endParaRPr>
          </a:p>
          <a:p>
            <a:pPr marL="0" lvl="0" indent="0" algn="l" rtl="0">
              <a:lnSpc>
                <a:spcPct val="115000"/>
              </a:lnSpc>
              <a:spcBef>
                <a:spcPts val="0"/>
              </a:spcBef>
              <a:spcAft>
                <a:spcPts val="0"/>
              </a:spcAft>
              <a:buNone/>
            </a:pPr>
            <a:endParaRPr sz="1200">
              <a:solidFill>
                <a:schemeClr val="dk1"/>
              </a:solidFill>
              <a:highlight>
                <a:srgbClr val="FFFFFF"/>
              </a:highlight>
            </a:endParaRPr>
          </a:p>
          <a:p>
            <a:pPr marL="0" lvl="0" indent="0" algn="l" rtl="0">
              <a:lnSpc>
                <a:spcPct val="115000"/>
              </a:lnSpc>
              <a:spcBef>
                <a:spcPts val="0"/>
              </a:spcBef>
              <a:spcAft>
                <a:spcPts val="0"/>
              </a:spcAft>
              <a:buNone/>
            </a:pPr>
            <a:r>
              <a:rPr lang="en" sz="1200">
                <a:solidFill>
                  <a:schemeClr val="dk1"/>
                </a:solidFill>
                <a:highlight>
                  <a:srgbClr val="FFFFFF"/>
                </a:highlight>
                <a:uFill>
                  <a:noFill/>
                </a:uFill>
                <a:latin typeface="Roboto"/>
                <a:ea typeface="Roboto"/>
                <a:cs typeface="Roboto"/>
                <a:sym typeface="Roboto"/>
                <a:hlinkClick r:id="rId3"/>
              </a:rPr>
              <a:t>Cloud computing</a:t>
            </a:r>
            <a:r>
              <a:rPr lang="en" sz="1200">
                <a:solidFill>
                  <a:schemeClr val="dk1"/>
                </a:solidFill>
                <a:highlight>
                  <a:srgbClr val="FFFFFF"/>
                </a:highlight>
                <a:latin typeface="Roboto"/>
                <a:ea typeface="Roboto"/>
                <a:cs typeface="Roboto"/>
                <a:sym typeface="Roboto"/>
              </a:rPr>
              <a:t> databases are extremely popular for reducing IT complexities and operational costs. They prevent the hassle of licensing, traditional procurement, maintenance, and installation involving a huge number of IT staff. With the rapid increase in the business pace, cloud databases enable organizations to cut down on the in-house IT resources required to manage huge sets of data.</a:t>
            </a:r>
            <a:endParaRPr sz="1200">
              <a:solidFill>
                <a:schemeClr val="dk1"/>
              </a:solidFill>
              <a:highlight>
                <a:srgbClr val="FFFFFF"/>
              </a:highlight>
            </a:endParaRPr>
          </a:p>
          <a:p>
            <a:pPr marL="0" lvl="0" indent="0" algn="l" rtl="0">
              <a:lnSpc>
                <a:spcPct val="115000"/>
              </a:lnSpc>
              <a:spcBef>
                <a:spcPts val="0"/>
              </a:spcBef>
              <a:spcAft>
                <a:spcPts val="0"/>
              </a:spcAft>
              <a:buNone/>
            </a:pP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highlight>
                <a:srgbClr val="FFFFFF"/>
              </a:highlight>
            </a:endParaRPr>
          </a:p>
        </p:txBody>
      </p:sp>
    </p:spTree>
    <p:extLst>
      <p:ext uri="{BB962C8B-B14F-4D97-AF65-F5344CB8AC3E}">
        <p14:creationId xmlns:p14="http://schemas.microsoft.com/office/powerpoint/2010/main" val="19274118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6445582d38_1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6445582d38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6445582d38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6445582d38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6445582d38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6445582d38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6445582d38_1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6445582d38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445582d38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445582d38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54f58168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54f58168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445582d38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445582d38_1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6445582d38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6445582d38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6445582d38_1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6445582d38_1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445582d38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445582d38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54f5816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54f5816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54f581686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54f581686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highlight>
                  <a:srgbClr val="FFFFFF"/>
                </a:highlight>
                <a:uFill>
                  <a:noFill/>
                </a:uFill>
                <a:hlinkClick r:id="rId3"/>
              </a:rPr>
              <a:t>Virtual machine</a:t>
            </a:r>
            <a:r>
              <a:rPr lang="en" sz="1200" b="1">
                <a:solidFill>
                  <a:schemeClr val="dk1"/>
                </a:solidFill>
                <a:highlight>
                  <a:srgbClr val="FFFFFF"/>
                </a:highlight>
              </a:rPr>
              <a:t> image</a:t>
            </a:r>
            <a:endParaRPr sz="1200" b="1">
              <a:solidFill>
                <a:schemeClr val="dk1"/>
              </a:solidFill>
              <a:highlight>
                <a:srgbClr val="FFFFFF"/>
              </a:highlight>
            </a:endParaRPr>
          </a:p>
          <a:p>
            <a:pPr marL="228600" lvl="0" indent="0" algn="l" rtl="0">
              <a:lnSpc>
                <a:spcPct val="115000"/>
              </a:lnSpc>
              <a:spcBef>
                <a:spcPts val="100"/>
              </a:spcBef>
              <a:spcAft>
                <a:spcPts val="0"/>
              </a:spcAft>
              <a:buClr>
                <a:schemeClr val="dk1"/>
              </a:buClr>
              <a:buSzPts val="1100"/>
              <a:buFont typeface="Arial"/>
              <a:buNone/>
            </a:pPr>
            <a:r>
              <a:rPr lang="en" sz="1200">
                <a:solidFill>
                  <a:schemeClr val="dk1"/>
                </a:solidFill>
                <a:highlight>
                  <a:srgbClr val="FFFFFF"/>
                </a:highlight>
              </a:rPr>
              <a:t>Cloud platforms allow users to purchase virtual-machine instances for a limited time, and one can run a database on such virtual machines. Users can either upload their own machine image with a database installed on it, or use ready-made machine images that already include an optimized installation of a database.</a:t>
            </a:r>
            <a:endParaRPr sz="1200">
              <a:solidFill>
                <a:schemeClr val="dk1"/>
              </a:solidFill>
              <a:highlight>
                <a:srgbClr val="FFFFFF"/>
              </a:highlight>
            </a:endParaRPr>
          </a:p>
          <a:p>
            <a:pPr marL="0" lvl="0" indent="0" algn="l" rtl="0">
              <a:lnSpc>
                <a:spcPct val="115000"/>
              </a:lnSpc>
              <a:spcBef>
                <a:spcPts val="100"/>
              </a:spcBef>
              <a:spcAft>
                <a:spcPts val="0"/>
              </a:spcAft>
              <a:buClr>
                <a:schemeClr val="dk1"/>
              </a:buClr>
              <a:buSzPts val="1100"/>
              <a:buFont typeface="Arial"/>
              <a:buNone/>
            </a:pPr>
            <a:r>
              <a:rPr lang="en" sz="1200" b="1">
                <a:solidFill>
                  <a:schemeClr val="dk1"/>
                </a:solidFill>
                <a:highlight>
                  <a:srgbClr val="FFFFFF"/>
                </a:highlight>
              </a:rPr>
              <a:t>Database-as-a-service (DBaaS)</a:t>
            </a:r>
            <a:endParaRPr sz="1200" b="1">
              <a:solidFill>
                <a:schemeClr val="dk1"/>
              </a:solidFill>
              <a:highlight>
                <a:srgbClr val="FFFFFF"/>
              </a:highlight>
            </a:endParaRPr>
          </a:p>
          <a:p>
            <a:pPr marL="228600" lvl="0" indent="0" algn="l" rtl="0">
              <a:lnSpc>
                <a:spcPct val="115000"/>
              </a:lnSpc>
              <a:spcBef>
                <a:spcPts val="100"/>
              </a:spcBef>
              <a:spcAft>
                <a:spcPts val="0"/>
              </a:spcAft>
              <a:buClr>
                <a:schemeClr val="dk1"/>
              </a:buClr>
              <a:buSzPts val="1100"/>
              <a:buFont typeface="Arial"/>
              <a:buNone/>
            </a:pPr>
            <a:r>
              <a:rPr lang="en" sz="1200">
                <a:solidFill>
                  <a:schemeClr val="dk1"/>
                </a:solidFill>
                <a:highlight>
                  <a:srgbClr val="FFFFFF"/>
                </a:highlight>
              </a:rPr>
              <a:t>With a database as a service model, application owners do not have to install and maintain the database themselves. Instead, the database service provider takes responsibility for installing and maintaining the database, and application owners are charged according to their usage of the service. This is a type of </a:t>
            </a:r>
            <a:r>
              <a:rPr lang="en" sz="1200">
                <a:solidFill>
                  <a:schemeClr val="dk1"/>
                </a:solidFill>
                <a:highlight>
                  <a:srgbClr val="FFFFFF"/>
                </a:highlight>
                <a:uFill>
                  <a:noFill/>
                </a:uFill>
                <a:hlinkClick r:id="rId4"/>
              </a:rPr>
              <a:t>Saas - Software as a Service</a:t>
            </a:r>
            <a:r>
              <a:rPr lang="en" sz="1200">
                <a:solidFill>
                  <a:schemeClr val="dk1"/>
                </a:solidFill>
                <a:highlight>
                  <a:srgbClr val="FFFFFF"/>
                </a:highlight>
              </a:rPr>
              <a:t>.</a:t>
            </a:r>
            <a:endParaRPr sz="1200">
              <a:solidFill>
                <a:schemeClr val="dk1"/>
              </a:solidFill>
              <a:highlight>
                <a:srgbClr val="FFFFFF"/>
              </a:highlight>
            </a:endParaRPr>
          </a:p>
          <a:p>
            <a:pPr marL="0" lvl="0" indent="0" algn="l" rtl="0">
              <a:spcBef>
                <a:spcPts val="1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highlight>
                  <a:srgbClr val="FFFFFF"/>
                </a:highlight>
              </a:rPr>
              <a:t>om a structural and design perspective, a cloud database is no different than one that operates on a business's own on-premises servers. The critical difference lies in where the database resides.</a:t>
            </a:r>
            <a:endParaRPr sz="1200">
              <a:solidFill>
                <a:schemeClr val="dk1"/>
              </a:solidFill>
              <a:highlight>
                <a:srgbClr val="FFFFFF"/>
              </a:highlight>
            </a:endParaRPr>
          </a:p>
          <a:p>
            <a:pPr marL="0" lvl="0" indent="0" algn="l" rtl="0">
              <a:lnSpc>
                <a:spcPct val="115000"/>
              </a:lnSpc>
              <a:spcBef>
                <a:spcPts val="0"/>
              </a:spcBef>
              <a:spcAft>
                <a:spcPts val="0"/>
              </a:spcAft>
              <a:buNone/>
            </a:pPr>
            <a:endParaRPr sz="1200">
              <a:solidFill>
                <a:schemeClr val="dk1"/>
              </a:solidFill>
              <a:highlight>
                <a:srgbClr val="FFFFFF"/>
              </a:highlight>
            </a:endParaRPr>
          </a:p>
          <a:p>
            <a:pPr marL="0" lvl="0" indent="0" algn="l" rtl="0">
              <a:lnSpc>
                <a:spcPct val="115000"/>
              </a:lnSpc>
              <a:spcBef>
                <a:spcPts val="0"/>
              </a:spcBef>
              <a:spcAft>
                <a:spcPts val="0"/>
              </a:spcAft>
              <a:buNone/>
            </a:pPr>
            <a:r>
              <a:rPr lang="en" sz="1200">
                <a:solidFill>
                  <a:schemeClr val="dk1"/>
                </a:solidFill>
                <a:highlight>
                  <a:srgbClr val="FFFFFF"/>
                </a:highlight>
                <a:uFill>
                  <a:noFill/>
                </a:uFill>
                <a:latin typeface="Roboto"/>
                <a:ea typeface="Roboto"/>
                <a:cs typeface="Roboto"/>
                <a:sym typeface="Roboto"/>
                <a:hlinkClick r:id="rId3"/>
              </a:rPr>
              <a:t>Cloud computing</a:t>
            </a:r>
            <a:r>
              <a:rPr lang="en" sz="1200">
                <a:solidFill>
                  <a:schemeClr val="dk1"/>
                </a:solidFill>
                <a:highlight>
                  <a:srgbClr val="FFFFFF"/>
                </a:highlight>
                <a:latin typeface="Roboto"/>
                <a:ea typeface="Roboto"/>
                <a:cs typeface="Roboto"/>
                <a:sym typeface="Roboto"/>
              </a:rPr>
              <a:t> databases are extremely popular for reducing IT complexities and operational costs. They prevent the hassle of licensing, traditional procurement, maintenance, and installation involving a huge number of IT staff. With the rapid increase in the business pace, cloud databases enable organizations to cut down on the in-house IT resources required to manage huge sets of data.</a:t>
            </a:r>
            <a:endParaRPr sz="1200">
              <a:solidFill>
                <a:schemeClr val="dk1"/>
              </a:solidFill>
              <a:highlight>
                <a:srgbClr val="FFFFFF"/>
              </a:highlight>
            </a:endParaRPr>
          </a:p>
          <a:p>
            <a:pPr marL="0" lvl="0" indent="0" algn="l" rtl="0">
              <a:lnSpc>
                <a:spcPct val="115000"/>
              </a:lnSpc>
              <a:spcBef>
                <a:spcPts val="0"/>
              </a:spcBef>
              <a:spcAft>
                <a:spcPts val="0"/>
              </a:spcAft>
              <a:buNone/>
            </a:pP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highlight>
                <a:srgbClr val="FFFFFF"/>
              </a:highlight>
            </a:endParaRPr>
          </a:p>
        </p:txBody>
      </p:sp>
    </p:spTree>
    <p:extLst>
      <p:ext uri="{BB962C8B-B14F-4D97-AF65-F5344CB8AC3E}">
        <p14:creationId xmlns:p14="http://schemas.microsoft.com/office/powerpoint/2010/main" val="1412716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654f581686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654f581686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chemeClr val="dk1"/>
                </a:solidFill>
                <a:highlight>
                  <a:srgbClr val="FFFFFF"/>
                </a:highlight>
              </a:rPr>
              <a:t>"With a database as a service model, application owners do not have to install and maintain the database themselves. Instead, the database service provider takes responsibility for installing and maintaining the database, and application owners are charged according to their usage of the service. For example, Amazon Web Services provides three database as a service offerings as part of its cloud portfolio: </a:t>
            </a:r>
            <a:r>
              <a:rPr lang="en" sz="1350">
                <a:solidFill>
                  <a:srgbClr val="AB013E"/>
                </a:solidFill>
                <a:highlight>
                  <a:srgbClr val="FFFFFF"/>
                </a:highlight>
                <a:uFill>
                  <a:noFill/>
                </a:uFill>
                <a:hlinkClick r:id="rId3"/>
              </a:rPr>
              <a:t>SimpleDB</a:t>
            </a:r>
            <a:r>
              <a:rPr lang="en" sz="1350">
                <a:solidFill>
                  <a:schemeClr val="dk1"/>
                </a:solidFill>
                <a:highlight>
                  <a:srgbClr val="FFFFFF"/>
                </a:highlight>
              </a:rPr>
              <a:t>, a NoSQL key-value store; </a:t>
            </a:r>
            <a:r>
              <a:rPr lang="en" sz="1350">
                <a:solidFill>
                  <a:srgbClr val="AB013E"/>
                </a:solidFill>
                <a:highlight>
                  <a:srgbClr val="FFFFFF"/>
                </a:highlight>
                <a:uFill>
                  <a:noFill/>
                </a:uFill>
                <a:hlinkClick r:id="rId4"/>
              </a:rPr>
              <a:t>Amazon RDS</a:t>
            </a:r>
            <a:r>
              <a:rPr lang="en" sz="1350">
                <a:solidFill>
                  <a:schemeClr val="dk1"/>
                </a:solidFill>
                <a:highlight>
                  <a:srgbClr val="FFFFFF"/>
                </a:highlight>
              </a:rPr>
              <a:t>, a relational database service that includes support for MySQL, Oracle, and more; and </a:t>
            </a:r>
            <a:r>
              <a:rPr lang="en" sz="1350">
                <a:solidFill>
                  <a:srgbClr val="AB013E"/>
                </a:solidFill>
                <a:highlight>
                  <a:srgbClr val="FFFFFF"/>
                </a:highlight>
                <a:uFill>
                  <a:noFill/>
                </a:uFill>
                <a:hlinkClick r:id="rId5"/>
              </a:rPr>
              <a:t>DynamoDB</a:t>
            </a:r>
            <a:r>
              <a:rPr lang="en" sz="1350">
                <a:solidFill>
                  <a:schemeClr val="dk1"/>
                </a:solidFill>
                <a:highlight>
                  <a:srgbClr val="FFFFFF"/>
                </a:highlight>
              </a:rPr>
              <a:t>. Microsoft offers its </a:t>
            </a:r>
            <a:r>
              <a:rPr lang="en" sz="1350">
                <a:solidFill>
                  <a:srgbClr val="AB013E"/>
                </a:solidFill>
                <a:highlight>
                  <a:srgbClr val="FFFFFF"/>
                </a:highlight>
                <a:uFill>
                  <a:noFill/>
                </a:uFill>
                <a:hlinkClick r:id="rId6"/>
              </a:rPr>
              <a:t>SQL Database</a:t>
            </a:r>
            <a:r>
              <a:rPr lang="en" sz="1350">
                <a:solidFill>
                  <a:schemeClr val="dk1"/>
                </a:solidFill>
                <a:highlight>
                  <a:srgbClr val="FFFFFF"/>
                </a:highlight>
              </a:rPr>
              <a:t> service</a:t>
            </a:r>
            <a:r>
              <a:rPr lang="en" sz="1350">
                <a:solidFill>
                  <a:srgbClr val="AB013E"/>
                </a:solidFill>
                <a:highlight>
                  <a:srgbClr val="FFFFFF"/>
                </a:highlight>
                <a:uFill>
                  <a:noFill/>
                </a:uFill>
                <a:hlinkClick r:id="rId7"/>
              </a:rPr>
              <a:t>[3]</a:t>
            </a:r>
            <a:r>
              <a:rPr lang="en" sz="1350">
                <a:solidFill>
                  <a:schemeClr val="dk1"/>
                </a:solidFill>
                <a:highlight>
                  <a:srgbClr val="FFFFFF"/>
                </a:highlight>
              </a:rPr>
              <a:t> on its Azure cloud service platform. Cloud computing platform Rackspace offers database as a service for MySQL and MongoDB. Database as a service providers are not limited to cloud computing platforms. For example, MongoDB as a service provider mLab allows their customers to host their databases on AWS, Azure, or Google Cloud Platform. Database vendors have also launched their own services under this model. Oracle provides its own database as a service, allowing users to access Oracle Database 11g and 12c as cloud services."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Ref idx="1002">
        <a:schemeClr val="bg2"/>
      </p:bgRef>
    </p:bg>
    <p:spTree>
      <p:nvGrpSpPr>
        <p:cNvPr id="1" name=""/>
        <p:cNvGrpSpPr/>
        <p:nvPr/>
      </p:nvGrpSpPr>
      <p:grpSpPr>
        <a:xfrm>
          <a:off x="0" y="0"/>
          <a:ext cx="0" cy="0"/>
          <a:chOff x="0" y="0"/>
          <a:chExt cx="0" cy="0"/>
        </a:xfrm>
      </p:grpSpPr>
      <p:sp>
        <p:nvSpPr>
          <p:cNvPr id="3" name="Rectangle 8"/>
          <p:cNvSpPr/>
          <p:nvPr/>
        </p:nvSpPr>
        <p:spPr bwMode="ltGray">
          <a:xfrm>
            <a:off x="0" y="0"/>
            <a:ext cx="9144000" cy="3851672"/>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dirty="0"/>
          </a:p>
        </p:txBody>
      </p:sp>
      <p:sp>
        <p:nvSpPr>
          <p:cNvPr id="4" name="Rectangle 9"/>
          <p:cNvSpPr/>
          <p:nvPr/>
        </p:nvSpPr>
        <p:spPr bwMode="invGray">
          <a:xfrm>
            <a:off x="0" y="3845719"/>
            <a:ext cx="9144000" cy="34529"/>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dirty="0"/>
          </a:p>
        </p:txBody>
      </p:sp>
      <p:sp>
        <p:nvSpPr>
          <p:cNvPr id="2" name="Title 1"/>
          <p:cNvSpPr>
            <a:spLocks noGrp="1"/>
          </p:cNvSpPr>
          <p:nvPr>
            <p:ph type="ctrTitle"/>
          </p:nvPr>
        </p:nvSpPr>
        <p:spPr>
          <a:xfrm>
            <a:off x="533400" y="971550"/>
            <a:ext cx="8077200" cy="1255014"/>
          </a:xfrm>
        </p:spPr>
        <p:txBody>
          <a:bodyPr tIns="0" bIns="0" anchor="t"/>
          <a:lstStyle>
            <a:lvl1pPr algn="l">
              <a:defRPr sz="3525" b="1"/>
            </a:lvl1pPr>
            <a:extLst/>
          </a:lstStyle>
          <a:p>
            <a:endParaRPr lang="en-US" dirty="0"/>
          </a:p>
        </p:txBody>
      </p:sp>
    </p:spTree>
    <p:extLst>
      <p:ext uri="{BB962C8B-B14F-4D97-AF65-F5344CB8AC3E}">
        <p14:creationId xmlns:p14="http://schemas.microsoft.com/office/powerpoint/2010/main" val="357251900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cloud.netapp.com/blog/snapshots-technology-cloud-volumes"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5.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13.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hyperlink" Target="https://searchdatacenter.techtarget.com/definition/infrastructure" TargetMode="External"/><Relationship Id="rId3" Type="http://schemas.openxmlformats.org/officeDocument/2006/relationships/hyperlink" Target="https://searchsqlserver.techtarget.com/definition/database" TargetMode="External"/><Relationship Id="rId7" Type="http://schemas.openxmlformats.org/officeDocument/2006/relationships/hyperlink" Target="https://searchcloudcomputing.techtarget.com/definition/hybrid-cloud"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searchcloudcomputing.techtarget.com/definition/private-cloud" TargetMode="External"/><Relationship Id="rId5" Type="http://schemas.openxmlformats.org/officeDocument/2006/relationships/hyperlink" Target="https://searchbusinessanalytics.techtarget.com/definition/unstructured-data" TargetMode="External"/><Relationship Id="rId4" Type="http://schemas.openxmlformats.org/officeDocument/2006/relationships/hyperlink" Target="https://whatis.techtarget.com/definition/structured-data"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dynamodb/"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314450" y="742950"/>
            <a:ext cx="6515100" cy="800100"/>
          </a:xfrm>
        </p:spPr>
        <p:txBody>
          <a:bodyPr>
            <a:normAutofit/>
          </a:bodyPr>
          <a:lstStyle/>
          <a:p>
            <a:pPr>
              <a:defRPr/>
            </a:pPr>
            <a:r>
              <a:rPr lang="en-US" sz="3000" dirty="0">
                <a:solidFill>
                  <a:schemeClr val="accent1">
                    <a:satMod val="150000"/>
                  </a:schemeClr>
                </a:solidFill>
              </a:rPr>
              <a:t>CS 643, F ‘19: Cloud Computing</a:t>
            </a:r>
          </a:p>
        </p:txBody>
      </p:sp>
      <p:sp>
        <p:nvSpPr>
          <p:cNvPr id="16386" name="Subtitle 2"/>
          <p:cNvSpPr>
            <a:spLocks noGrp="1"/>
          </p:cNvSpPr>
          <p:nvPr>
            <p:ph type="subTitle" idx="4294967295"/>
          </p:nvPr>
        </p:nvSpPr>
        <p:spPr>
          <a:xfrm>
            <a:off x="1428750" y="1600200"/>
            <a:ext cx="6400800" cy="1125141"/>
          </a:xfrm>
        </p:spPr>
        <p:txBody>
          <a:bodyPr/>
          <a:lstStyle/>
          <a:p>
            <a:pPr marL="438150" lvl="0" indent="-319088" algn="ctr" fontAlgn="base">
              <a:lnSpc>
                <a:spcPct val="100000"/>
              </a:lnSpc>
              <a:spcBef>
                <a:spcPct val="0"/>
              </a:spcBef>
              <a:spcAft>
                <a:spcPct val="0"/>
              </a:spcAft>
              <a:buClr>
                <a:srgbClr val="F0AD00"/>
              </a:buClr>
              <a:buSzPct val="80000"/>
              <a:buNone/>
            </a:pPr>
            <a:r>
              <a:rPr lang="en-US" sz="3200" kern="1200" dirty="0">
                <a:solidFill>
                  <a:prstClr val="white"/>
                </a:solidFill>
                <a:latin typeface="Comic Sans MS"/>
                <a:ea typeface="+mn-ea"/>
                <a:cs typeface="+mn-cs"/>
              </a:rPr>
              <a:t>Databases in the Cloud			  </a:t>
            </a:r>
          </a:p>
          <a:p>
            <a:pPr>
              <a:buFont typeface="Wingdings 2" pitchFamily="18" charset="2"/>
              <a:buNone/>
            </a:pPr>
            <a:endParaRPr lang="en-US" dirty="0">
              <a:solidFill>
                <a:schemeClr val="tx1"/>
              </a:solidFill>
            </a:endParaRPr>
          </a:p>
        </p:txBody>
      </p:sp>
      <p:sp>
        <p:nvSpPr>
          <p:cNvPr id="16387" name="Rectangle 4"/>
          <p:cNvSpPr>
            <a:spLocks noChangeArrowheads="1"/>
          </p:cNvSpPr>
          <p:nvPr/>
        </p:nvSpPr>
        <p:spPr bwMode="auto">
          <a:xfrm>
            <a:off x="5029200" y="2628090"/>
            <a:ext cx="3998119" cy="1126331"/>
          </a:xfrm>
          <a:prstGeom prst="rect">
            <a:avLst/>
          </a:prstGeom>
          <a:noFill/>
          <a:ln w="9525">
            <a:noFill/>
            <a:miter lim="800000"/>
            <a:headEnd/>
            <a:tailEnd/>
          </a:ln>
        </p:spPr>
        <p:txBody>
          <a:bodyPr/>
          <a:lstStyle/>
          <a:p>
            <a:pPr algn="r">
              <a:spcBef>
                <a:spcPct val="20000"/>
              </a:spcBef>
              <a:buClr>
                <a:schemeClr val="accent2"/>
              </a:buClr>
              <a:buSzPct val="85000"/>
              <a:buFont typeface="Wingdings" pitchFamily="2" charset="2"/>
              <a:buNone/>
            </a:pPr>
            <a:r>
              <a:rPr lang="en-US" sz="1800" dirty="0" err="1">
                <a:solidFill>
                  <a:schemeClr val="tx1"/>
                </a:solidFill>
                <a:latin typeface="Comic Sans MS" pitchFamily="66" charset="0"/>
              </a:rPr>
              <a:t>Kejul</a:t>
            </a:r>
            <a:r>
              <a:rPr lang="en-US" sz="1800" dirty="0">
                <a:solidFill>
                  <a:schemeClr val="tx1"/>
                </a:solidFill>
                <a:latin typeface="Comic Sans MS" pitchFamily="66" charset="0"/>
              </a:rPr>
              <a:t> Vyas</a:t>
            </a:r>
          </a:p>
          <a:p>
            <a:pPr algn="r">
              <a:spcBef>
                <a:spcPct val="20000"/>
              </a:spcBef>
              <a:buClr>
                <a:schemeClr val="accent2"/>
              </a:buClr>
              <a:buSzPct val="85000"/>
              <a:buFont typeface="Wingdings" pitchFamily="2" charset="2"/>
              <a:buNone/>
            </a:pPr>
            <a:r>
              <a:rPr lang="en-US" sz="1800" dirty="0">
                <a:solidFill>
                  <a:schemeClr val="tx1"/>
                </a:solidFill>
                <a:latin typeface="Comic Sans MS" pitchFamily="66" charset="0"/>
              </a:rPr>
              <a:t>Namita Agarwal</a:t>
            </a:r>
          </a:p>
          <a:p>
            <a:pPr algn="r">
              <a:spcBef>
                <a:spcPct val="20000"/>
              </a:spcBef>
              <a:buClr>
                <a:schemeClr val="accent2"/>
              </a:buClr>
              <a:buSzPct val="85000"/>
              <a:buFont typeface="Wingdings" pitchFamily="2" charset="2"/>
              <a:buNone/>
            </a:pPr>
            <a:r>
              <a:rPr lang="en-US" sz="1800" dirty="0" err="1">
                <a:solidFill>
                  <a:schemeClr val="tx1"/>
                </a:solidFill>
                <a:latin typeface="Comic Sans MS" pitchFamily="66" charset="0"/>
              </a:rPr>
              <a:t>Charanpreet</a:t>
            </a:r>
            <a:r>
              <a:rPr lang="en-US" sz="1800" dirty="0">
                <a:solidFill>
                  <a:schemeClr val="tx1"/>
                </a:solidFill>
                <a:latin typeface="Comic Sans MS" pitchFamily="66" charset="0"/>
              </a:rPr>
              <a:t> Kaur </a:t>
            </a:r>
            <a:r>
              <a:rPr lang="en-US" sz="1800" dirty="0" err="1">
                <a:solidFill>
                  <a:schemeClr val="tx1"/>
                </a:solidFill>
                <a:latin typeface="Comic Sans MS" pitchFamily="66" charset="0"/>
              </a:rPr>
              <a:t>Dhir</a:t>
            </a:r>
            <a:endParaRPr lang="en-US" sz="1800" dirty="0">
              <a:solidFill>
                <a:schemeClr val="tx1"/>
              </a:solidFill>
              <a:latin typeface="Comic Sans MS" pitchFamily="66" charset="0"/>
            </a:endParaRPr>
          </a:p>
        </p:txBody>
      </p:sp>
    </p:spTree>
    <p:extLst>
      <p:ext uri="{BB962C8B-B14F-4D97-AF65-F5344CB8AC3E}">
        <p14:creationId xmlns:p14="http://schemas.microsoft.com/office/powerpoint/2010/main" val="2634728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0" y="0"/>
            <a:ext cx="9144000" cy="15117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endParaRPr sz="3600" b="1">
              <a:solidFill>
                <a:srgbClr val="FFC800"/>
              </a:solidFill>
              <a:latin typeface="Comic Sans MS"/>
              <a:ea typeface="Comic Sans MS"/>
              <a:cs typeface="Comic Sans MS"/>
              <a:sym typeface="Comic Sans MS"/>
            </a:endParaRPr>
          </a:p>
          <a:p>
            <a:pPr marL="0" lvl="0" indent="0" algn="ctr" rtl="0">
              <a:spcBef>
                <a:spcPts val="0"/>
              </a:spcBef>
              <a:spcAft>
                <a:spcPts val="0"/>
              </a:spcAft>
              <a:buNone/>
            </a:pPr>
            <a:r>
              <a:rPr lang="en" sz="3600" b="1">
                <a:solidFill>
                  <a:srgbClr val="FFC800"/>
                </a:solidFill>
                <a:latin typeface="Comic Sans MS"/>
                <a:ea typeface="Comic Sans MS"/>
                <a:cs typeface="Comic Sans MS"/>
                <a:sym typeface="Comic Sans MS"/>
              </a:rPr>
              <a:t>Database-as-a-Service (DBaaS)</a:t>
            </a:r>
            <a:endParaRPr>
              <a:solidFill>
                <a:srgbClr val="FFFF00"/>
              </a:solidFill>
            </a:endParaRPr>
          </a:p>
        </p:txBody>
      </p:sp>
      <p:sp>
        <p:nvSpPr>
          <p:cNvPr id="109" name="Google Shape;109;p22"/>
          <p:cNvSpPr txBox="1"/>
          <p:nvPr/>
        </p:nvSpPr>
        <p:spPr>
          <a:xfrm>
            <a:off x="0" y="1511700"/>
            <a:ext cx="9144000" cy="363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800"/>
              </a:spcAft>
              <a:buNone/>
            </a:pPr>
            <a:endParaRPr/>
          </a:p>
        </p:txBody>
      </p:sp>
      <p:pic>
        <p:nvPicPr>
          <p:cNvPr id="110" name="Google Shape;110;p22"/>
          <p:cNvPicPr preferRelativeResize="0"/>
          <p:nvPr/>
        </p:nvPicPr>
        <p:blipFill>
          <a:blip r:embed="rId3">
            <a:alphaModFix/>
          </a:blip>
          <a:stretch>
            <a:fillRect/>
          </a:stretch>
        </p:blipFill>
        <p:spPr>
          <a:xfrm>
            <a:off x="0" y="1511700"/>
            <a:ext cx="9208524" cy="3631800"/>
          </a:xfrm>
          <a:prstGeom prst="rect">
            <a:avLst/>
          </a:prstGeom>
          <a:noFill/>
          <a:ln>
            <a:noFill/>
          </a:ln>
        </p:spPr>
      </p:pic>
      <p:sp>
        <p:nvSpPr>
          <p:cNvPr id="2" name="Slide Number Placeholder 1">
            <a:extLst>
              <a:ext uri="{FF2B5EF4-FFF2-40B4-BE49-F238E27FC236}">
                <a16:creationId xmlns:a16="http://schemas.microsoft.com/office/drawing/2014/main" id="{6D3BE3FB-D1F2-4988-9FC7-C30ED864FB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0" y="0"/>
            <a:ext cx="9144000" cy="15117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solidFill>
                  <a:srgbClr val="FFC800"/>
                </a:solidFill>
                <a:latin typeface="Comic Sans MS"/>
                <a:ea typeface="Comic Sans MS"/>
                <a:cs typeface="Comic Sans MS"/>
                <a:sym typeface="Comic Sans MS"/>
              </a:rPr>
              <a:t>DBaaS Resource Manage</a:t>
            </a:r>
            <a:r>
              <a:rPr lang="en-IN" sz="3600" b="1" dirty="0" err="1">
                <a:solidFill>
                  <a:srgbClr val="FFC800"/>
                </a:solidFill>
                <a:latin typeface="Comic Sans MS"/>
                <a:ea typeface="Comic Sans MS"/>
                <a:cs typeface="Comic Sans MS"/>
                <a:sym typeface="Comic Sans MS"/>
              </a:rPr>
              <a:t>ment</a:t>
            </a:r>
            <a:r>
              <a:rPr lang="en-IN" sz="3600" b="1" dirty="0">
                <a:solidFill>
                  <a:srgbClr val="FFC800"/>
                </a:solidFill>
                <a:latin typeface="Comic Sans MS"/>
                <a:ea typeface="Comic Sans MS"/>
                <a:cs typeface="Comic Sans MS"/>
                <a:sym typeface="Comic Sans MS"/>
              </a:rPr>
              <a:t> Classification</a:t>
            </a:r>
            <a:endParaRPr dirty="0">
              <a:solidFill>
                <a:srgbClr val="FFFF00"/>
              </a:solidFill>
            </a:endParaRPr>
          </a:p>
        </p:txBody>
      </p:sp>
      <p:sp>
        <p:nvSpPr>
          <p:cNvPr id="116" name="Google Shape;116;p23"/>
          <p:cNvSpPr txBox="1"/>
          <p:nvPr/>
        </p:nvSpPr>
        <p:spPr>
          <a:xfrm>
            <a:off x="0" y="1511700"/>
            <a:ext cx="9144000" cy="36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dirty="0"/>
          </a:p>
        </p:txBody>
      </p:sp>
      <p:pic>
        <p:nvPicPr>
          <p:cNvPr id="117" name="Google Shape;117;p23"/>
          <p:cNvPicPr preferRelativeResize="0"/>
          <p:nvPr/>
        </p:nvPicPr>
        <p:blipFill>
          <a:blip r:embed="rId3">
            <a:alphaModFix/>
          </a:blip>
          <a:stretch>
            <a:fillRect/>
          </a:stretch>
        </p:blipFill>
        <p:spPr>
          <a:xfrm>
            <a:off x="628125" y="1812550"/>
            <a:ext cx="7608574" cy="2421700"/>
          </a:xfrm>
          <a:prstGeom prst="rect">
            <a:avLst/>
          </a:prstGeom>
          <a:noFill/>
          <a:ln>
            <a:noFill/>
          </a:ln>
        </p:spPr>
      </p:pic>
      <p:sp>
        <p:nvSpPr>
          <p:cNvPr id="2" name="Slide Number Placeholder 1">
            <a:extLst>
              <a:ext uri="{FF2B5EF4-FFF2-40B4-BE49-F238E27FC236}">
                <a16:creationId xmlns:a16="http://schemas.microsoft.com/office/drawing/2014/main" id="{A5254B38-297E-4D36-8C6E-6C005FBF57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0" y="0"/>
            <a:ext cx="9144000" cy="15117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endParaRPr sz="3600" b="1" dirty="0">
              <a:solidFill>
                <a:srgbClr val="FFC800"/>
              </a:solidFill>
              <a:latin typeface="Comic Sans MS"/>
              <a:ea typeface="Comic Sans MS"/>
              <a:cs typeface="Comic Sans MS"/>
              <a:sym typeface="Comic Sans MS"/>
            </a:endParaRPr>
          </a:p>
          <a:p>
            <a:pPr marL="0" lvl="0" indent="0" algn="ctr" rtl="0">
              <a:spcBef>
                <a:spcPts val="0"/>
              </a:spcBef>
              <a:spcAft>
                <a:spcPts val="0"/>
              </a:spcAft>
              <a:buNone/>
            </a:pPr>
            <a:r>
              <a:rPr lang="en" sz="3600" b="1" dirty="0">
                <a:solidFill>
                  <a:srgbClr val="FFC800"/>
                </a:solidFill>
                <a:latin typeface="Comic Sans MS"/>
                <a:sym typeface="Comic Sans MS"/>
              </a:rPr>
              <a:t>Mu</a:t>
            </a:r>
            <a:r>
              <a:rPr lang="en-IN" sz="3600" b="1" dirty="0" err="1">
                <a:solidFill>
                  <a:srgbClr val="FFC800"/>
                </a:solidFill>
                <a:latin typeface="Comic Sans MS"/>
                <a:sym typeface="Comic Sans MS"/>
              </a:rPr>
              <a:t>ltitenancy</a:t>
            </a:r>
            <a:r>
              <a:rPr lang="en-IN" sz="3600" b="1" dirty="0">
                <a:solidFill>
                  <a:srgbClr val="FFC800"/>
                </a:solidFill>
                <a:latin typeface="Comic Sans MS"/>
                <a:sym typeface="Comic Sans MS"/>
              </a:rPr>
              <a:t> (1)</a:t>
            </a:r>
            <a:endParaRPr dirty="0">
              <a:solidFill>
                <a:srgbClr val="FFFF00"/>
              </a:solidFill>
            </a:endParaRPr>
          </a:p>
        </p:txBody>
      </p:sp>
      <p:sp>
        <p:nvSpPr>
          <p:cNvPr id="123" name="Google Shape;123;p24"/>
          <p:cNvSpPr txBox="1"/>
          <p:nvPr/>
        </p:nvSpPr>
        <p:spPr>
          <a:xfrm>
            <a:off x="0" y="1511700"/>
            <a:ext cx="9144000" cy="3631800"/>
          </a:xfrm>
          <a:prstGeom prst="rect">
            <a:avLst/>
          </a:prstGeom>
          <a:noFill/>
          <a:ln>
            <a:noFill/>
          </a:ln>
        </p:spPr>
        <p:txBody>
          <a:bodyPr spcFirstLastPara="1" wrap="square" lIns="91425" tIns="91425" rIns="91425" bIns="91425" anchor="t" anchorCtr="0">
            <a:noAutofit/>
          </a:bodyPr>
          <a:lstStyle/>
          <a:p>
            <a:r>
              <a:rPr lang="en-IN" dirty="0"/>
              <a:t>A single instance of a software application serves multiple customers, and each customer is called a</a:t>
            </a:r>
            <a:r>
              <a:rPr lang="en-IN" b="1" dirty="0"/>
              <a:t> </a:t>
            </a:r>
            <a:r>
              <a:rPr lang="en-IN" dirty="0"/>
              <a:t>tenant</a:t>
            </a:r>
          </a:p>
          <a:p>
            <a:endParaRPr lang="en-IN" dirty="0"/>
          </a:p>
          <a:p>
            <a:pPr fontAlgn="base"/>
            <a:r>
              <a:rPr lang="en-IN" b="1" dirty="0"/>
              <a:t>A.  Private Virtual Machine</a:t>
            </a:r>
          </a:p>
          <a:p>
            <a:pPr marL="285750" indent="-285750" fontAlgn="base">
              <a:buFont typeface="Arial" panose="020B0604020202020204" pitchFamily="34" charset="0"/>
              <a:buChar char="•"/>
            </a:pPr>
            <a:r>
              <a:rPr lang="en-IN" dirty="0"/>
              <a:t>Provides total isolation among tenants, since it virtualizes the physical machines where the databases are hosted on and it works for the tenant as it had a physical machine for itself</a:t>
            </a:r>
          </a:p>
          <a:p>
            <a:pPr marL="285750" indent="-285750" fontAlgn="base">
              <a:buFont typeface="Arial" panose="020B0604020202020204" pitchFamily="34" charset="0"/>
              <a:buChar char="•"/>
            </a:pPr>
            <a:r>
              <a:rPr lang="en-IN" dirty="0"/>
              <a:t>Can be used for each tenant in order to provide database replicas more easily and address the challenges of provisioning shared-nothing replicated databases in the cloud</a:t>
            </a:r>
          </a:p>
          <a:p>
            <a:pPr fontAlgn="base"/>
            <a:endParaRPr lang="en-IN" dirty="0"/>
          </a:p>
          <a:p>
            <a:pPr fontAlgn="base"/>
            <a:r>
              <a:rPr lang="en-IN" b="1" dirty="0"/>
              <a:t>B.  Private DB Instance</a:t>
            </a:r>
          </a:p>
          <a:p>
            <a:pPr marL="285750" indent="-285750" fontAlgn="base">
              <a:buFont typeface="Arial" panose="020B0604020202020204" pitchFamily="34" charset="0"/>
              <a:buChar char="•"/>
            </a:pPr>
            <a:r>
              <a:rPr lang="en-IN" dirty="0"/>
              <a:t>Tenants are hosted on the same physical machine and can use the same disk and processing power</a:t>
            </a:r>
          </a:p>
          <a:p>
            <a:pPr marL="285750" indent="-285750" fontAlgn="base">
              <a:buFont typeface="Arial" panose="020B0604020202020204" pitchFamily="34" charset="0"/>
              <a:buChar char="•"/>
            </a:pPr>
            <a:r>
              <a:rPr lang="en-IN" dirty="0"/>
              <a:t>Microsoft Azure SQL Database uses this scheme to provide a relational database service in the cloud</a:t>
            </a:r>
          </a:p>
        </p:txBody>
      </p:sp>
      <p:sp>
        <p:nvSpPr>
          <p:cNvPr id="2" name="Slide Number Placeholder 1">
            <a:extLst>
              <a:ext uri="{FF2B5EF4-FFF2-40B4-BE49-F238E27FC236}">
                <a16:creationId xmlns:a16="http://schemas.microsoft.com/office/drawing/2014/main" id="{31D01169-B5B6-427F-AB1A-1CC96F1515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0" y="0"/>
            <a:ext cx="9144000" cy="15117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endParaRPr sz="3600" b="1" dirty="0">
              <a:solidFill>
                <a:srgbClr val="FFC800"/>
              </a:solidFill>
              <a:latin typeface="Comic Sans MS"/>
              <a:ea typeface="Comic Sans MS"/>
              <a:cs typeface="Comic Sans MS"/>
              <a:sym typeface="Comic Sans MS"/>
            </a:endParaRPr>
          </a:p>
          <a:p>
            <a:pPr lvl="0" algn="ctr"/>
            <a:r>
              <a:rPr lang="en" sz="3600" b="1" dirty="0">
                <a:solidFill>
                  <a:srgbClr val="FFC800"/>
                </a:solidFill>
                <a:latin typeface="Comic Sans MS"/>
                <a:sym typeface="Comic Sans MS"/>
              </a:rPr>
              <a:t>Mu</a:t>
            </a:r>
            <a:r>
              <a:rPr lang="en-IN" sz="3600" b="1" dirty="0" err="1">
                <a:solidFill>
                  <a:srgbClr val="FFC800"/>
                </a:solidFill>
                <a:latin typeface="Comic Sans MS"/>
                <a:sym typeface="Comic Sans MS"/>
              </a:rPr>
              <a:t>ltitenancy</a:t>
            </a:r>
            <a:r>
              <a:rPr lang="en-IN" sz="3600" b="1" dirty="0">
                <a:solidFill>
                  <a:srgbClr val="FFC800"/>
                </a:solidFill>
                <a:latin typeface="Comic Sans MS"/>
                <a:sym typeface="Comic Sans MS"/>
              </a:rPr>
              <a:t> (2)</a:t>
            </a:r>
            <a:endParaRPr dirty="0">
              <a:solidFill>
                <a:srgbClr val="FFFF00"/>
              </a:solidFill>
            </a:endParaRPr>
          </a:p>
        </p:txBody>
      </p:sp>
      <p:sp>
        <p:nvSpPr>
          <p:cNvPr id="129" name="Google Shape;129;p25"/>
          <p:cNvSpPr txBox="1"/>
          <p:nvPr/>
        </p:nvSpPr>
        <p:spPr>
          <a:xfrm>
            <a:off x="0" y="1511700"/>
            <a:ext cx="9144000" cy="3631800"/>
          </a:xfrm>
          <a:prstGeom prst="rect">
            <a:avLst/>
          </a:prstGeom>
          <a:noFill/>
          <a:ln>
            <a:noFill/>
          </a:ln>
        </p:spPr>
        <p:txBody>
          <a:bodyPr spcFirstLastPara="1" wrap="square" lIns="91425" tIns="91425" rIns="91425" bIns="91425" anchor="t" anchorCtr="0">
            <a:noAutofit/>
          </a:bodyPr>
          <a:lstStyle/>
          <a:p>
            <a:pPr fontAlgn="base"/>
            <a:r>
              <a:rPr lang="en-IN" b="1" dirty="0"/>
              <a:t>C.  Private Table </a:t>
            </a:r>
          </a:p>
          <a:p>
            <a:pPr marL="285750" indent="-285750" fontAlgn="base">
              <a:buFont typeface="Arial" panose="020B0604020202020204" pitchFamily="34" charset="0"/>
              <a:buChar char="•"/>
            </a:pPr>
            <a:r>
              <a:rPr lang="en-IN" dirty="0"/>
              <a:t>Tenants share the same database process, but each of them has their own tables</a:t>
            </a:r>
          </a:p>
          <a:p>
            <a:pPr marL="285750" indent="-285750" fontAlgn="base">
              <a:buFont typeface="Arial" panose="020B0604020202020204" pitchFamily="34" charset="0"/>
              <a:buChar char="•"/>
            </a:pPr>
            <a:r>
              <a:rPr lang="en-IN" dirty="0"/>
              <a:t>Allows tenants to share connection pools, enhancing the performance of executing commands on the database </a:t>
            </a:r>
          </a:p>
          <a:p>
            <a:pPr marL="285750" indent="-285750" fontAlgn="base">
              <a:buFont typeface="Arial" panose="020B0604020202020204" pitchFamily="34" charset="0"/>
              <a:buChar char="•"/>
            </a:pPr>
            <a:r>
              <a:rPr lang="en-IN" dirty="0"/>
              <a:t>Downside: vulnerability, as security has to be handled at the application </a:t>
            </a:r>
            <a:r>
              <a:rPr lang="en-IN" dirty="0" err="1"/>
              <a:t>laye</a:t>
            </a:r>
            <a:endParaRPr lang="en-IN" dirty="0"/>
          </a:p>
          <a:p>
            <a:pPr marL="285750" indent="-285750" fontAlgn="base">
              <a:buFont typeface="Arial" panose="020B0604020202020204" pitchFamily="34" charset="0"/>
              <a:buChar char="•"/>
            </a:pPr>
            <a:endParaRPr lang="en-IN" dirty="0"/>
          </a:p>
          <a:p>
            <a:pPr fontAlgn="base"/>
            <a:r>
              <a:rPr lang="en-IN" b="1" dirty="0"/>
              <a:t>D.  Shared Table</a:t>
            </a:r>
          </a:p>
          <a:p>
            <a:pPr marL="285750" indent="-285750" fontAlgn="base">
              <a:buFont typeface="Arial" panose="020B0604020202020204" pitchFamily="34" charset="0"/>
              <a:buChar char="•"/>
            </a:pPr>
            <a:r>
              <a:rPr lang="en-IN" dirty="0"/>
              <a:t>All the tenants share the same database process and the same tables, without schema separation</a:t>
            </a:r>
          </a:p>
          <a:p>
            <a:pPr marL="285750" indent="-285750" fontAlgn="base">
              <a:buFont typeface="Arial" panose="020B0604020202020204" pitchFamily="34" charset="0"/>
              <a:buChar char="•"/>
            </a:pPr>
            <a:r>
              <a:rPr lang="en-IN" dirty="0"/>
              <a:t>Cheapest of all approaches, with the lowest disk storage and the best pooling resources</a:t>
            </a:r>
          </a:p>
          <a:p>
            <a:pPr marL="285750" indent="-285750" fontAlgn="base">
              <a:buFont typeface="Arial" panose="020B0604020202020204" pitchFamily="34" charset="0"/>
              <a:buChar char="•"/>
            </a:pPr>
            <a:r>
              <a:rPr lang="en-IN" dirty="0"/>
              <a:t>Most scalable scheme and is limited only by the number of rows the database can hold</a:t>
            </a:r>
          </a:p>
          <a:p>
            <a:pPr marL="285750" indent="-285750" fontAlgn="base">
              <a:buFont typeface="Arial" panose="020B0604020202020204" pitchFamily="34" charset="0"/>
              <a:buChar char="•"/>
            </a:pPr>
            <a:r>
              <a:rPr lang="en-IN" dirty="0"/>
              <a:t>Optimization can become a big problem and security may be easily compromised</a:t>
            </a:r>
          </a:p>
          <a:p>
            <a:pPr fontAlgn="base"/>
            <a:endParaRPr lang="en-IN" dirty="0"/>
          </a:p>
        </p:txBody>
      </p:sp>
      <p:sp>
        <p:nvSpPr>
          <p:cNvPr id="2" name="Slide Number Placeholder 1">
            <a:extLst>
              <a:ext uri="{FF2B5EF4-FFF2-40B4-BE49-F238E27FC236}">
                <a16:creationId xmlns:a16="http://schemas.microsoft.com/office/drawing/2014/main" id="{6ACDC28E-F24A-4DEB-95E4-C77010EAE2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0" y="0"/>
            <a:ext cx="9144000" cy="15117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endParaRPr sz="3600" b="1" dirty="0">
              <a:solidFill>
                <a:srgbClr val="FFC800"/>
              </a:solidFill>
              <a:latin typeface="Comic Sans MS"/>
              <a:ea typeface="Comic Sans MS"/>
              <a:cs typeface="Comic Sans MS"/>
              <a:sym typeface="Comic Sans MS"/>
            </a:endParaRPr>
          </a:p>
          <a:p>
            <a:pPr marL="0" lvl="0" indent="0" algn="ctr" rtl="0">
              <a:spcBef>
                <a:spcPts val="0"/>
              </a:spcBef>
              <a:spcAft>
                <a:spcPts val="0"/>
              </a:spcAft>
              <a:buNone/>
            </a:pPr>
            <a:r>
              <a:rPr lang="en-IN" sz="3600" b="1" dirty="0">
                <a:solidFill>
                  <a:srgbClr val="FFC800"/>
                </a:solidFill>
                <a:latin typeface="Comic Sans MS"/>
                <a:ea typeface="Comic Sans MS"/>
                <a:cs typeface="Comic Sans MS"/>
                <a:sym typeface="Comic Sans MS"/>
              </a:rPr>
              <a:t>Auto-tuning</a:t>
            </a:r>
            <a:endParaRPr dirty="0">
              <a:solidFill>
                <a:srgbClr val="FFFF00"/>
              </a:solidFill>
            </a:endParaRPr>
          </a:p>
        </p:txBody>
      </p:sp>
      <p:sp>
        <p:nvSpPr>
          <p:cNvPr id="135" name="Google Shape;135;p26"/>
          <p:cNvSpPr txBox="1"/>
          <p:nvPr/>
        </p:nvSpPr>
        <p:spPr>
          <a:xfrm>
            <a:off x="0" y="1511700"/>
            <a:ext cx="9144000" cy="3631800"/>
          </a:xfrm>
          <a:prstGeom prst="rect">
            <a:avLst/>
          </a:prstGeom>
          <a:noFill/>
          <a:ln>
            <a:noFill/>
          </a:ln>
        </p:spPr>
        <p:txBody>
          <a:bodyPr spcFirstLastPara="1" wrap="square" lIns="91425" tIns="91425" rIns="91425" bIns="91425" anchor="t" anchorCtr="0">
            <a:noAutofit/>
          </a:bodyPr>
          <a:lstStyle/>
          <a:p>
            <a:pPr marL="285750" indent="-285750" fontAlgn="base">
              <a:buFont typeface="Arial" panose="020B0604020202020204" pitchFamily="34" charset="0"/>
              <a:buChar char="•"/>
            </a:pPr>
            <a:r>
              <a:rPr lang="en-IN" dirty="0"/>
              <a:t>DB parameters and configuration of the operating system and hardware must be frequently optimized, in an automatic fashion, to improve the response latency for DB </a:t>
            </a:r>
          </a:p>
          <a:p>
            <a:pPr marL="285750" indent="-285750" fontAlgn="base">
              <a:buFont typeface="Arial" panose="020B0604020202020204" pitchFamily="34" charset="0"/>
              <a:buChar char="•"/>
            </a:pPr>
            <a:endParaRPr lang="en-IN" dirty="0"/>
          </a:p>
          <a:p>
            <a:pPr fontAlgn="base"/>
            <a:r>
              <a:rPr lang="en-IN" b="1" dirty="0"/>
              <a:t>A.  Virtual Machine Provisioning </a:t>
            </a:r>
          </a:p>
          <a:p>
            <a:pPr marL="285750" indent="-285750" fontAlgn="base">
              <a:buFont typeface="Arial" panose="020B0604020202020204" pitchFamily="34" charset="0"/>
              <a:buChar char="•"/>
            </a:pPr>
            <a:r>
              <a:rPr lang="en-IN" dirty="0"/>
              <a:t>Live migration in a multitenant DB, where the database cache and state of active transactions are migrated to ensure minimal impact on transaction execution during migration</a:t>
            </a:r>
          </a:p>
          <a:p>
            <a:pPr fontAlgn="base"/>
            <a:r>
              <a:rPr lang="en-IN" b="1" dirty="0"/>
              <a:t>B.   Resource Provisioning </a:t>
            </a:r>
          </a:p>
          <a:p>
            <a:pPr marL="285750" indent="-285750" fontAlgn="base">
              <a:buFont typeface="Arial" panose="020B0604020202020204" pitchFamily="34" charset="0"/>
              <a:buChar char="•"/>
            </a:pPr>
            <a:r>
              <a:rPr lang="en-IN" dirty="0"/>
              <a:t>An automated solution that achieves workload-specific DBMS tuning by observing multiple workloads running on a pool of machines, extracting performance/resource characteristics of each workload, and assigning them to a set of different tuned DBMSs</a:t>
            </a: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dirty="0"/>
          </a:p>
        </p:txBody>
      </p:sp>
      <p:sp>
        <p:nvSpPr>
          <p:cNvPr id="2" name="Slide Number Placeholder 1">
            <a:extLst>
              <a:ext uri="{FF2B5EF4-FFF2-40B4-BE49-F238E27FC236}">
                <a16:creationId xmlns:a16="http://schemas.microsoft.com/office/drawing/2014/main" id="{2949B2DF-145A-48D4-AD7A-A521890908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0"/>
            <a:ext cx="9144000" cy="15117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endParaRPr sz="3600" b="1" dirty="0">
              <a:solidFill>
                <a:srgbClr val="FFC800"/>
              </a:solidFill>
              <a:latin typeface="Comic Sans MS"/>
              <a:ea typeface="Comic Sans MS"/>
              <a:cs typeface="Comic Sans MS"/>
              <a:sym typeface="Comic Sans MS"/>
            </a:endParaRPr>
          </a:p>
          <a:p>
            <a:pPr marL="0" lvl="0" indent="0" algn="ctr" rtl="0">
              <a:spcBef>
                <a:spcPts val="0"/>
              </a:spcBef>
              <a:spcAft>
                <a:spcPts val="0"/>
              </a:spcAft>
              <a:buNone/>
            </a:pPr>
            <a:r>
              <a:rPr lang="en" sz="3600" b="1" dirty="0">
                <a:solidFill>
                  <a:srgbClr val="FFC800"/>
                </a:solidFill>
                <a:latin typeface="Comic Sans MS"/>
                <a:sym typeface="Comic Sans MS"/>
              </a:rPr>
              <a:t>Outline</a:t>
            </a:r>
            <a:endParaRPr dirty="0">
              <a:solidFill>
                <a:srgbClr val="FFFF00"/>
              </a:solidFill>
            </a:endParaRPr>
          </a:p>
        </p:txBody>
      </p:sp>
      <p:sp>
        <p:nvSpPr>
          <p:cNvPr id="55" name="Google Shape;55;p13"/>
          <p:cNvSpPr txBox="1">
            <a:spLocks noGrp="1"/>
          </p:cNvSpPr>
          <p:nvPr>
            <p:ph type="body" idx="1"/>
          </p:nvPr>
        </p:nvSpPr>
        <p:spPr>
          <a:xfrm>
            <a:off x="0" y="1511700"/>
            <a:ext cx="9144000" cy="3631800"/>
          </a:xfrm>
          <a:prstGeom prst="rect">
            <a:avLst/>
          </a:prstGeom>
        </p:spPr>
        <p:txBody>
          <a:bodyPr spcFirstLastPara="1" wrap="square" lIns="91425" tIns="91425" rIns="91425" bIns="91425" anchor="ctr" anchorCtr="0">
            <a:noAutofit/>
          </a:bodyPr>
          <a:lstStyle/>
          <a:p>
            <a:pPr fontAlgn="base"/>
            <a:r>
              <a:rPr lang="en-IN" dirty="0"/>
              <a:t>Introduction to Cloud Database</a:t>
            </a:r>
          </a:p>
          <a:p>
            <a:pPr fontAlgn="base"/>
            <a:r>
              <a:rPr lang="en-IN" dirty="0"/>
              <a:t>DBaaS</a:t>
            </a:r>
          </a:p>
          <a:p>
            <a:pPr fontAlgn="base"/>
            <a:r>
              <a:rPr lang="en-IN" b="1" dirty="0">
                <a:solidFill>
                  <a:schemeClr val="tx1"/>
                </a:solidFill>
              </a:rPr>
              <a:t>Layered Architecture of Cloud Database Management System</a:t>
            </a:r>
          </a:p>
          <a:p>
            <a:pPr fontAlgn="base"/>
            <a:r>
              <a:rPr lang="en-IN" dirty="0"/>
              <a:t>Relational SQL: OLTP, OLAP </a:t>
            </a:r>
          </a:p>
          <a:p>
            <a:pPr fontAlgn="base"/>
            <a:r>
              <a:rPr lang="en-IN" dirty="0"/>
              <a:t>No SQL</a:t>
            </a:r>
          </a:p>
          <a:p>
            <a:pPr fontAlgn="base"/>
            <a:r>
              <a:rPr lang="en-IN" dirty="0"/>
              <a:t>How to choose cloud database </a:t>
            </a:r>
          </a:p>
          <a:p>
            <a:pPr marL="0" lvl="0" indent="0" algn="l" rtl="0">
              <a:spcBef>
                <a:spcPts val="1600"/>
              </a:spcBef>
              <a:spcAft>
                <a:spcPts val="1600"/>
              </a:spcAft>
              <a:buNone/>
            </a:pPr>
            <a:endParaRPr sz="1350" dirty="0">
              <a:solidFill>
                <a:srgbClr val="6C6C6C"/>
              </a:solidFill>
              <a:highlight>
                <a:srgbClr val="FFFFFF"/>
              </a:highlight>
            </a:endParaRPr>
          </a:p>
        </p:txBody>
      </p:sp>
      <p:sp>
        <p:nvSpPr>
          <p:cNvPr id="2" name="Slide Number Placeholder 1">
            <a:extLst>
              <a:ext uri="{FF2B5EF4-FFF2-40B4-BE49-F238E27FC236}">
                <a16:creationId xmlns:a16="http://schemas.microsoft.com/office/drawing/2014/main" id="{D2C84EF1-AA05-46A5-9D77-7691DCBCEB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36561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p:nvPr>
        </p:nvSpPr>
        <p:spPr>
          <a:xfrm>
            <a:off x="0" y="0"/>
            <a:ext cx="9144000" cy="15117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solidFill>
                  <a:srgbClr val="FFC800"/>
                </a:solidFill>
                <a:latin typeface="Comic Sans MS"/>
                <a:ea typeface="Comic Sans MS"/>
                <a:cs typeface="Comic Sans MS"/>
                <a:sym typeface="Comic Sans MS"/>
              </a:rPr>
              <a:t>Layered Architecture of Cloud Database Management System (1) </a:t>
            </a:r>
            <a:endParaRPr dirty="0">
              <a:solidFill>
                <a:srgbClr val="FFFF00"/>
              </a:solidFill>
            </a:endParaRPr>
          </a:p>
        </p:txBody>
      </p:sp>
      <p:sp>
        <p:nvSpPr>
          <p:cNvPr id="159" name="Google Shape;159;p30"/>
          <p:cNvSpPr txBox="1"/>
          <p:nvPr/>
        </p:nvSpPr>
        <p:spPr>
          <a:xfrm>
            <a:off x="0" y="1511700"/>
            <a:ext cx="9144000" cy="3631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pic>
        <p:nvPicPr>
          <p:cNvPr id="160" name="Google Shape;160;p30"/>
          <p:cNvPicPr preferRelativeResize="0"/>
          <p:nvPr/>
        </p:nvPicPr>
        <p:blipFill>
          <a:blip r:embed="rId3">
            <a:alphaModFix/>
          </a:blip>
          <a:stretch>
            <a:fillRect/>
          </a:stretch>
        </p:blipFill>
        <p:spPr>
          <a:xfrm>
            <a:off x="2253875" y="1511688"/>
            <a:ext cx="4114800" cy="3438525"/>
          </a:xfrm>
          <a:prstGeom prst="rect">
            <a:avLst/>
          </a:prstGeom>
          <a:noFill/>
          <a:ln>
            <a:noFill/>
          </a:ln>
        </p:spPr>
      </p:pic>
      <p:sp>
        <p:nvSpPr>
          <p:cNvPr id="2" name="Slide Number Placeholder 1">
            <a:extLst>
              <a:ext uri="{FF2B5EF4-FFF2-40B4-BE49-F238E27FC236}">
                <a16:creationId xmlns:a16="http://schemas.microsoft.com/office/drawing/2014/main" id="{39F44975-BBA1-4ABE-A3FA-7268B4D707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0" y="0"/>
            <a:ext cx="9144000" cy="15117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solidFill>
                  <a:srgbClr val="FFC800"/>
                </a:solidFill>
                <a:latin typeface="Comic Sans MS"/>
                <a:ea typeface="Comic Sans MS"/>
                <a:cs typeface="Comic Sans MS"/>
                <a:sym typeface="Comic Sans MS"/>
              </a:rPr>
              <a:t>Layered Architecture of Cloud Database Management System (2)  </a:t>
            </a:r>
            <a:endParaRPr dirty="0">
              <a:solidFill>
                <a:srgbClr val="FFFF00"/>
              </a:solidFill>
            </a:endParaRPr>
          </a:p>
        </p:txBody>
      </p:sp>
      <p:sp>
        <p:nvSpPr>
          <p:cNvPr id="166" name="Google Shape;166;p31"/>
          <p:cNvSpPr txBox="1"/>
          <p:nvPr/>
        </p:nvSpPr>
        <p:spPr>
          <a:xfrm>
            <a:off x="0" y="1511700"/>
            <a:ext cx="9144000" cy="3631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
        <p:nvSpPr>
          <p:cNvPr id="167" name="Google Shape;167;p31"/>
          <p:cNvSpPr txBox="1"/>
          <p:nvPr/>
        </p:nvSpPr>
        <p:spPr>
          <a:xfrm>
            <a:off x="0" y="1511700"/>
            <a:ext cx="9144000" cy="3631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b="1" dirty="0"/>
              <a:t>External Layer</a:t>
            </a:r>
            <a:endParaRPr b="1" dirty="0"/>
          </a:p>
          <a:p>
            <a:pPr marL="457200" lvl="0" indent="-317500" algn="l" rtl="0">
              <a:spcBef>
                <a:spcPts val="0"/>
              </a:spcBef>
              <a:spcAft>
                <a:spcPts val="0"/>
              </a:spcAft>
              <a:buSzPts val="1400"/>
              <a:buChar char="●"/>
            </a:pPr>
            <a:r>
              <a:rPr lang="en" dirty="0"/>
              <a:t>Present</a:t>
            </a:r>
            <a:r>
              <a:rPr lang="en-US" dirty="0"/>
              <a:t>ed</a:t>
            </a:r>
            <a:r>
              <a:rPr lang="en" dirty="0"/>
              <a:t> to users </a:t>
            </a:r>
            <a:endParaRPr dirty="0"/>
          </a:p>
          <a:p>
            <a:pPr marL="457200" lvl="0" indent="-317500" algn="l" rtl="0">
              <a:spcBef>
                <a:spcPts val="0"/>
              </a:spcBef>
              <a:spcAft>
                <a:spcPts val="0"/>
              </a:spcAft>
              <a:buSzPts val="1400"/>
              <a:buChar char="●"/>
            </a:pPr>
            <a:r>
              <a:rPr lang="en" dirty="0"/>
              <a:t>Main function of the service provider is to </a:t>
            </a:r>
            <a:r>
              <a:rPr lang="en" i="1" dirty="0"/>
              <a:t>manage and provide</a:t>
            </a:r>
            <a:r>
              <a:rPr lang="en" dirty="0"/>
              <a:t> the services with </a:t>
            </a:r>
            <a:r>
              <a:rPr lang="en" i="1" dirty="0"/>
              <a:t>full transparency and security</a:t>
            </a:r>
            <a:endParaRPr dirty="0"/>
          </a:p>
          <a:p>
            <a:pPr marL="482600" lvl="0" indent="-342900" algn="l" rtl="0">
              <a:spcBef>
                <a:spcPts val="0"/>
              </a:spcBef>
              <a:spcAft>
                <a:spcPts val="0"/>
              </a:spcAft>
              <a:buSzPts val="1400"/>
              <a:buFont typeface="+mj-lt"/>
              <a:buAutoNum type="arabicPeriod" startAt="2"/>
            </a:pPr>
            <a:r>
              <a:rPr lang="en" b="1" dirty="0"/>
              <a:t>Conceptual Middleware Layer </a:t>
            </a:r>
            <a:endParaRPr b="1" dirty="0"/>
          </a:p>
          <a:p>
            <a:pPr marL="457200" lvl="0" indent="-317500" algn="l" rtl="0">
              <a:spcBef>
                <a:spcPts val="0"/>
              </a:spcBef>
              <a:spcAft>
                <a:spcPts val="0"/>
              </a:spcAft>
              <a:buSzPts val="1400"/>
              <a:buChar char="●"/>
            </a:pPr>
            <a:r>
              <a:rPr lang="en" dirty="0"/>
              <a:t>Hid</a:t>
            </a:r>
            <a:r>
              <a:rPr lang="en-US" dirty="0"/>
              <a:t>es</a:t>
            </a:r>
            <a:r>
              <a:rPr lang="en" dirty="0"/>
              <a:t> the conceptual level heterogeneity among different databases like SQL, DB2, Oracle etc.</a:t>
            </a:r>
            <a:endParaRPr dirty="0"/>
          </a:p>
          <a:p>
            <a:pPr marL="457200" lvl="0" indent="-317500" algn="l" rtl="0">
              <a:spcBef>
                <a:spcPts val="0"/>
              </a:spcBef>
              <a:spcAft>
                <a:spcPts val="0"/>
              </a:spcAft>
              <a:buSzPts val="1400"/>
              <a:buChar char="●"/>
            </a:pPr>
            <a:r>
              <a:rPr lang="en" dirty="0"/>
              <a:t>Provides i</a:t>
            </a:r>
            <a:r>
              <a:rPr lang="en" i="1" dirty="0"/>
              <a:t>nteroperability;</a:t>
            </a:r>
            <a:r>
              <a:rPr lang="en" dirty="0"/>
              <a:t> operate irrespective of their underlying databases.</a:t>
            </a:r>
            <a:endParaRPr dirty="0"/>
          </a:p>
          <a:p>
            <a:pPr marL="457200" lvl="0" indent="0" algn="l" rtl="0">
              <a:spcBef>
                <a:spcPts val="0"/>
              </a:spcBef>
              <a:spcAft>
                <a:spcPts val="0"/>
              </a:spcAft>
              <a:buNone/>
            </a:pPr>
            <a:r>
              <a:rPr lang="en" dirty="0"/>
              <a:t> 					</a:t>
            </a:r>
            <a:endParaRPr dirty="0"/>
          </a:p>
        </p:txBody>
      </p:sp>
      <p:pic>
        <p:nvPicPr>
          <p:cNvPr id="168" name="Google Shape;168;p31"/>
          <p:cNvPicPr preferRelativeResize="0"/>
          <p:nvPr/>
        </p:nvPicPr>
        <p:blipFill>
          <a:blip r:embed="rId3">
            <a:alphaModFix/>
          </a:blip>
          <a:stretch>
            <a:fillRect/>
          </a:stretch>
        </p:blipFill>
        <p:spPr>
          <a:xfrm>
            <a:off x="1480375" y="3513925"/>
            <a:ext cx="6343575" cy="1511700"/>
          </a:xfrm>
          <a:prstGeom prst="rect">
            <a:avLst/>
          </a:prstGeom>
          <a:noFill/>
          <a:ln>
            <a:noFill/>
          </a:ln>
        </p:spPr>
      </p:pic>
      <p:sp>
        <p:nvSpPr>
          <p:cNvPr id="2" name="Slide Number Placeholder 1">
            <a:extLst>
              <a:ext uri="{FF2B5EF4-FFF2-40B4-BE49-F238E27FC236}">
                <a16:creationId xmlns:a16="http://schemas.microsoft.com/office/drawing/2014/main" id="{33C04136-4A92-4A07-A9EF-2EE83D5E19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2"/>
          <p:cNvSpPr txBox="1">
            <a:spLocks noGrp="1"/>
          </p:cNvSpPr>
          <p:nvPr>
            <p:ph type="title"/>
          </p:nvPr>
        </p:nvSpPr>
        <p:spPr>
          <a:xfrm>
            <a:off x="0" y="0"/>
            <a:ext cx="9144000" cy="15117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solidFill>
                  <a:srgbClr val="FFC800"/>
                </a:solidFill>
                <a:latin typeface="Comic Sans MS"/>
                <a:ea typeface="Comic Sans MS"/>
                <a:cs typeface="Comic Sans MS"/>
                <a:sym typeface="Comic Sans MS"/>
              </a:rPr>
              <a:t>Layered Architecture of Cloud Database Management System (3)  </a:t>
            </a:r>
            <a:endParaRPr dirty="0">
              <a:solidFill>
                <a:srgbClr val="FFFF00"/>
              </a:solidFill>
            </a:endParaRPr>
          </a:p>
        </p:txBody>
      </p:sp>
      <p:sp>
        <p:nvSpPr>
          <p:cNvPr id="174" name="Google Shape;174;p32"/>
          <p:cNvSpPr txBox="1"/>
          <p:nvPr/>
        </p:nvSpPr>
        <p:spPr>
          <a:xfrm>
            <a:off x="0" y="1511700"/>
            <a:ext cx="9144000" cy="3631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
        <p:nvSpPr>
          <p:cNvPr id="175" name="Google Shape;175;p32"/>
          <p:cNvSpPr txBox="1"/>
          <p:nvPr/>
        </p:nvSpPr>
        <p:spPr>
          <a:xfrm>
            <a:off x="0" y="1511700"/>
            <a:ext cx="9144000" cy="3631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startAt="3"/>
            </a:pPr>
            <a:r>
              <a:rPr lang="en" b="1" dirty="0"/>
              <a:t>Conceptual Layer</a:t>
            </a:r>
            <a:endParaRPr b="1" dirty="0"/>
          </a:p>
          <a:p>
            <a:pPr marL="457200" lvl="0" indent="-317500" algn="l" rtl="0">
              <a:spcBef>
                <a:spcPts val="0"/>
              </a:spcBef>
              <a:spcAft>
                <a:spcPts val="0"/>
              </a:spcAft>
              <a:buSzPts val="1400"/>
              <a:buChar char="●"/>
            </a:pPr>
            <a:r>
              <a:rPr lang="en" dirty="0"/>
              <a:t>Represents the logical structure of the entire database and deals with the internal processing on data</a:t>
            </a:r>
            <a:endParaRPr dirty="0"/>
          </a:p>
          <a:p>
            <a:pPr marL="457200" lvl="0" indent="-317500" algn="l" rtl="0">
              <a:spcBef>
                <a:spcPts val="0"/>
              </a:spcBef>
              <a:spcAft>
                <a:spcPts val="0"/>
              </a:spcAft>
              <a:buSzPts val="1400"/>
              <a:buChar char="●"/>
            </a:pPr>
            <a:r>
              <a:rPr lang="en" dirty="0"/>
              <a:t>Deals with the issues such as which one of the various types of query languages or which one of the available programming techniques, which one of the different query optimization techniques should be used for Cloud DBMS</a:t>
            </a:r>
          </a:p>
          <a:p>
            <a:pPr marL="457200" lvl="0" indent="-317500" algn="l" rtl="0">
              <a:spcBef>
                <a:spcPts val="0"/>
              </a:spcBef>
              <a:spcAft>
                <a:spcPts val="0"/>
              </a:spcAft>
              <a:buSzPts val="1400"/>
              <a:buChar char="●"/>
            </a:pPr>
            <a:endParaRPr lang="en" dirty="0"/>
          </a:p>
          <a:p>
            <a:pPr marL="482600" lvl="0" indent="-342900" algn="l" rtl="0">
              <a:spcBef>
                <a:spcPts val="0"/>
              </a:spcBef>
              <a:spcAft>
                <a:spcPts val="0"/>
              </a:spcAft>
              <a:buSzPts val="1400"/>
              <a:buFont typeface="+mj-lt"/>
              <a:buAutoNum type="arabicPeriod" startAt="4"/>
            </a:pPr>
            <a:r>
              <a:rPr lang="en" b="1" dirty="0"/>
              <a:t>Physical Middleware Layer </a:t>
            </a:r>
            <a:endParaRPr b="1" dirty="0"/>
          </a:p>
          <a:p>
            <a:pPr marL="457200" lvl="0" indent="-317500" algn="l" rtl="0">
              <a:spcBef>
                <a:spcPts val="0"/>
              </a:spcBef>
              <a:spcAft>
                <a:spcPts val="0"/>
              </a:spcAft>
              <a:buSzPts val="1400"/>
              <a:buChar char="●"/>
            </a:pPr>
            <a:r>
              <a:rPr lang="en" dirty="0"/>
              <a:t>Hid</a:t>
            </a:r>
            <a:r>
              <a:rPr lang="en-US" dirty="0"/>
              <a:t>es</a:t>
            </a:r>
            <a:r>
              <a:rPr lang="en" dirty="0"/>
              <a:t> heterogeneity across different </a:t>
            </a:r>
            <a:r>
              <a:rPr lang="en-US" dirty="0"/>
              <a:t>OSs</a:t>
            </a:r>
            <a:r>
              <a:rPr lang="en" dirty="0"/>
              <a:t> </a:t>
            </a:r>
          </a:p>
          <a:p>
            <a:pPr marL="457200" lvl="0" indent="-317500" algn="l" rtl="0">
              <a:spcBef>
                <a:spcPts val="0"/>
              </a:spcBef>
              <a:spcAft>
                <a:spcPts val="0"/>
              </a:spcAft>
              <a:buSzPts val="1400"/>
              <a:buChar char="●"/>
            </a:pPr>
            <a:endParaRPr lang="en" dirty="0"/>
          </a:p>
          <a:p>
            <a:pPr marL="457200" lvl="0" indent="-317500">
              <a:buSzPts val="1400"/>
              <a:buAutoNum type="arabicPeriod" startAt="5"/>
            </a:pPr>
            <a:r>
              <a:rPr lang="en-US" b="1" dirty="0"/>
              <a:t>Physical Layer</a:t>
            </a:r>
          </a:p>
          <a:p>
            <a:pPr marL="457200" lvl="0" indent="-317500">
              <a:buSzPts val="1400"/>
              <a:buChar char="●"/>
            </a:pPr>
            <a:r>
              <a:rPr lang="en-US" dirty="0"/>
              <a:t>This layer represents the physical representation of the data. </a:t>
            </a:r>
          </a:p>
          <a:p>
            <a:pPr marL="457200" lvl="0" indent="-317500">
              <a:buSzPts val="1400"/>
              <a:buChar char="●"/>
            </a:pPr>
            <a:r>
              <a:rPr lang="en-US" dirty="0"/>
              <a:t>Responsible for the continuous monitoring and configuring of the database to achieve </a:t>
            </a:r>
            <a:r>
              <a:rPr lang="en-US" i="1" dirty="0"/>
              <a:t>optimal scaling, high availability, multi-tenancy</a:t>
            </a:r>
            <a:r>
              <a:rPr lang="en-US" dirty="0"/>
              <a:t> and </a:t>
            </a:r>
            <a:r>
              <a:rPr lang="en-US" i="1" dirty="0"/>
              <a:t>effective resource allocation</a:t>
            </a:r>
            <a:r>
              <a:rPr lang="en-US" dirty="0"/>
              <a:t> in the cloud</a:t>
            </a:r>
          </a:p>
          <a:p>
            <a:pPr marL="457200" lvl="0" indent="-317500">
              <a:buSzPts val="1400"/>
              <a:buChar char="●"/>
            </a:pPr>
            <a:r>
              <a:rPr lang="en-US" dirty="0"/>
              <a:t>Handles</a:t>
            </a:r>
            <a:r>
              <a:rPr lang="en-US" i="1" dirty="0"/>
              <a:t> data security, privacy, partitioning, shared disk architecture</a:t>
            </a:r>
            <a:r>
              <a:rPr lang="en-US" dirty="0"/>
              <a:t> or </a:t>
            </a:r>
            <a:r>
              <a:rPr lang="en-US" i="1" dirty="0"/>
              <a:t>shared nothing architecture</a:t>
            </a:r>
            <a:r>
              <a:rPr lang="en-US" dirty="0"/>
              <a:t> </a:t>
            </a:r>
          </a:p>
          <a:p>
            <a:pPr marL="457200" lvl="0" indent="0" algn="l" rtl="0">
              <a:spcBef>
                <a:spcPts val="0"/>
              </a:spcBef>
              <a:spcAft>
                <a:spcPts val="0"/>
              </a:spcAft>
              <a:buNone/>
            </a:pPr>
            <a:endParaRPr dirty="0"/>
          </a:p>
          <a:p>
            <a:pPr marL="457200" lvl="0" indent="0" algn="l" rtl="0">
              <a:spcBef>
                <a:spcPts val="0"/>
              </a:spcBef>
              <a:spcAft>
                <a:spcPts val="0"/>
              </a:spcAft>
              <a:buNone/>
            </a:pPr>
            <a:r>
              <a:rPr lang="en" dirty="0"/>
              <a:t> 					</a:t>
            </a:r>
            <a:endParaRPr dirty="0"/>
          </a:p>
        </p:txBody>
      </p:sp>
      <p:sp>
        <p:nvSpPr>
          <p:cNvPr id="2" name="Slide Number Placeholder 1">
            <a:extLst>
              <a:ext uri="{FF2B5EF4-FFF2-40B4-BE49-F238E27FC236}">
                <a16:creationId xmlns:a16="http://schemas.microsoft.com/office/drawing/2014/main" id="{CA426296-0470-49F4-82DA-0219678CDB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4"/>
          <p:cNvSpPr txBox="1">
            <a:spLocks noGrp="1"/>
          </p:cNvSpPr>
          <p:nvPr>
            <p:ph type="title"/>
          </p:nvPr>
        </p:nvSpPr>
        <p:spPr>
          <a:xfrm>
            <a:off x="0" y="0"/>
            <a:ext cx="9144000" cy="1088967"/>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solidFill>
                  <a:srgbClr val="FFC800"/>
                </a:solidFill>
                <a:latin typeface="Comic Sans MS"/>
                <a:ea typeface="Comic Sans MS"/>
                <a:cs typeface="Comic Sans MS"/>
                <a:sym typeface="Comic Sans MS"/>
              </a:rPr>
              <a:t>Common DB Challenges in the Cloud</a:t>
            </a:r>
            <a:endParaRPr dirty="0">
              <a:solidFill>
                <a:srgbClr val="FFFF00"/>
              </a:solidFill>
            </a:endParaRPr>
          </a:p>
        </p:txBody>
      </p:sp>
      <p:sp>
        <p:nvSpPr>
          <p:cNvPr id="189" name="Google Shape;189;p34"/>
          <p:cNvSpPr txBox="1"/>
          <p:nvPr/>
        </p:nvSpPr>
        <p:spPr>
          <a:xfrm>
            <a:off x="0" y="1263535"/>
            <a:ext cx="9144000" cy="3879965"/>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AutoNum type="arabicPeriod"/>
            </a:pPr>
            <a:r>
              <a:rPr lang="en" b="1" dirty="0">
                <a:highlight>
                  <a:srgbClr val="FFFFFF"/>
                </a:highlight>
              </a:rPr>
              <a:t>Size Limitations: </a:t>
            </a:r>
            <a:r>
              <a:rPr lang="en" dirty="0">
                <a:highlight>
                  <a:srgbClr val="FFFFFF"/>
                </a:highlight>
              </a:rPr>
              <a:t>enterprise-level databases need the ability to grow over time. </a:t>
            </a:r>
            <a:endParaRPr dirty="0">
              <a:highlight>
                <a:srgbClr val="FFFFFF"/>
              </a:highlight>
            </a:endParaRPr>
          </a:p>
          <a:p>
            <a:pPr marL="914400" lvl="0" indent="0" algn="l" rtl="0">
              <a:lnSpc>
                <a:spcPct val="100000"/>
              </a:lnSpc>
              <a:spcBef>
                <a:spcPts val="0"/>
              </a:spcBef>
              <a:spcAft>
                <a:spcPts val="0"/>
              </a:spcAft>
              <a:buNone/>
            </a:pPr>
            <a:endParaRPr dirty="0">
              <a:highlight>
                <a:srgbClr val="FFFFFF"/>
              </a:highlight>
            </a:endParaRPr>
          </a:p>
          <a:p>
            <a:pPr marL="482600" lvl="0" indent="-342900" algn="l" rtl="0">
              <a:lnSpc>
                <a:spcPct val="100000"/>
              </a:lnSpc>
              <a:spcBef>
                <a:spcPts val="0"/>
              </a:spcBef>
              <a:spcAft>
                <a:spcPts val="0"/>
              </a:spcAft>
              <a:buSzPts val="1400"/>
              <a:buFont typeface="+mj-lt"/>
              <a:buAutoNum type="arabicPeriod" startAt="2"/>
            </a:pPr>
            <a:r>
              <a:rPr lang="en" b="1" dirty="0">
                <a:highlight>
                  <a:srgbClr val="FFFFFF"/>
                </a:highlight>
              </a:rPr>
              <a:t>Data Protection:</a:t>
            </a:r>
            <a:r>
              <a:rPr lang="en" dirty="0">
                <a:highlight>
                  <a:srgbClr val="FFFFFF"/>
                </a:highlight>
              </a:rPr>
              <a:t> Cloud </a:t>
            </a:r>
            <a:r>
              <a:rPr lang="en-US" dirty="0">
                <a:highlight>
                  <a:srgbClr val="FFFFFF"/>
                </a:highlight>
              </a:rPr>
              <a:t>v</a:t>
            </a:r>
            <a:r>
              <a:rPr lang="en" dirty="0">
                <a:highlight>
                  <a:srgbClr val="FFFFFF"/>
                </a:highlight>
              </a:rPr>
              <a:t>olumes allows you to protect your data with </a:t>
            </a:r>
            <a:r>
              <a:rPr lang="en" dirty="0">
                <a:highlight>
                  <a:srgbClr val="FFFFFF"/>
                </a:highlight>
                <a:uFill>
                  <a:noFill/>
                </a:uFill>
                <a:hlinkClick r:id="rId3"/>
              </a:rPr>
              <a:t>point-in-time snapshot copies of your database</a:t>
            </a:r>
            <a:r>
              <a:rPr lang="en" dirty="0">
                <a:highlight>
                  <a:srgbClr val="FFFFFF"/>
                </a:highlight>
              </a:rPr>
              <a:t>.</a:t>
            </a:r>
            <a:endParaRPr dirty="0">
              <a:highlight>
                <a:srgbClr val="FFFFFF"/>
              </a:highlight>
            </a:endParaRPr>
          </a:p>
          <a:p>
            <a:pPr marL="457200" lvl="0" indent="0" algn="l" rtl="0">
              <a:lnSpc>
                <a:spcPct val="100000"/>
              </a:lnSpc>
              <a:spcBef>
                <a:spcPts val="0"/>
              </a:spcBef>
              <a:spcAft>
                <a:spcPts val="0"/>
              </a:spcAft>
              <a:buNone/>
            </a:pPr>
            <a:endParaRPr dirty="0">
              <a:highlight>
                <a:srgbClr val="FFFFFF"/>
              </a:highlight>
            </a:endParaRPr>
          </a:p>
          <a:p>
            <a:pPr marL="482600" lvl="0" indent="-342900" algn="l" rtl="0">
              <a:lnSpc>
                <a:spcPct val="100000"/>
              </a:lnSpc>
              <a:spcBef>
                <a:spcPts val="0"/>
              </a:spcBef>
              <a:spcAft>
                <a:spcPts val="0"/>
              </a:spcAft>
              <a:buSzPts val="1400"/>
              <a:buFont typeface="+mj-lt"/>
              <a:buAutoNum type="arabicPeriod" startAt="3"/>
            </a:pPr>
            <a:r>
              <a:rPr lang="en" b="1" dirty="0">
                <a:highlight>
                  <a:srgbClr val="FFFFFF"/>
                </a:highlight>
              </a:rPr>
              <a:t>Storage Performance</a:t>
            </a:r>
            <a:endParaRPr b="1" dirty="0">
              <a:highlight>
                <a:srgbClr val="FFFFFF"/>
              </a:highlight>
            </a:endParaRPr>
          </a:p>
          <a:p>
            <a:pPr marL="457200" lvl="0" indent="-317500" algn="l" rtl="0">
              <a:lnSpc>
                <a:spcPct val="100000"/>
              </a:lnSpc>
              <a:spcBef>
                <a:spcPts val="0"/>
              </a:spcBef>
              <a:spcAft>
                <a:spcPts val="0"/>
              </a:spcAft>
              <a:buSzPts val="1400"/>
              <a:buChar char="●"/>
            </a:pPr>
            <a:r>
              <a:rPr lang="en" dirty="0">
                <a:highlight>
                  <a:srgbClr val="FFFFFF"/>
                </a:highlight>
              </a:rPr>
              <a:t>In the public cloud, performance of your storage layer is often tied to how much capacity you provision</a:t>
            </a:r>
          </a:p>
          <a:p>
            <a:pPr marL="457200" lvl="0" indent="-317500" algn="l" rtl="0">
              <a:lnSpc>
                <a:spcPct val="100000"/>
              </a:lnSpc>
              <a:spcBef>
                <a:spcPts val="0"/>
              </a:spcBef>
              <a:spcAft>
                <a:spcPts val="0"/>
              </a:spcAft>
              <a:buSzPts val="1400"/>
              <a:buChar char="●"/>
            </a:pPr>
            <a:r>
              <a:rPr lang="en" dirty="0">
                <a:highlight>
                  <a:srgbClr val="FFFFFF"/>
                </a:highlight>
              </a:rPr>
              <a:t>Either over-provision your capacity in order to get the performance you require or opt for more expensive </a:t>
            </a:r>
            <a:r>
              <a:rPr lang="en-US" dirty="0">
                <a:highlight>
                  <a:srgbClr val="FFFFFF"/>
                </a:highlight>
              </a:rPr>
              <a:t>p</a:t>
            </a:r>
            <a:r>
              <a:rPr lang="en" dirty="0">
                <a:highlight>
                  <a:srgbClr val="FFFFFF"/>
                </a:highlight>
              </a:rPr>
              <a:t>rovisioned </a:t>
            </a:r>
            <a:r>
              <a:rPr lang="en-US" dirty="0">
                <a:highlight>
                  <a:srgbClr val="FFFFFF"/>
                </a:highlight>
              </a:rPr>
              <a:t>p</a:t>
            </a:r>
            <a:r>
              <a:rPr lang="en" dirty="0">
                <a:highlight>
                  <a:srgbClr val="FFFFFF"/>
                </a:highlight>
              </a:rPr>
              <a:t>erformance storage options</a:t>
            </a:r>
          </a:p>
          <a:p>
            <a:pPr marL="457200" lvl="0" indent="-317500" algn="l" rtl="0">
              <a:lnSpc>
                <a:spcPct val="100000"/>
              </a:lnSpc>
              <a:spcBef>
                <a:spcPts val="0"/>
              </a:spcBef>
              <a:spcAft>
                <a:spcPts val="0"/>
              </a:spcAft>
              <a:buSzPts val="1400"/>
              <a:buChar char="●"/>
            </a:pPr>
            <a:r>
              <a:rPr lang="en" dirty="0">
                <a:highlight>
                  <a:srgbClr val="FFFFFF"/>
                </a:highlight>
              </a:rPr>
              <a:t>If workloads have large performance spikes, the storage you require might increase costs significantly</a:t>
            </a:r>
            <a:endParaRPr sz="1800" b="1" dirty="0"/>
          </a:p>
        </p:txBody>
      </p:sp>
      <p:sp>
        <p:nvSpPr>
          <p:cNvPr id="2" name="Slide Number Placeholder 1">
            <a:extLst>
              <a:ext uri="{FF2B5EF4-FFF2-40B4-BE49-F238E27FC236}">
                <a16:creationId xmlns:a16="http://schemas.microsoft.com/office/drawing/2014/main" id="{443DD063-8C29-4A43-B7FE-50898D8808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0"/>
            <a:ext cx="9144000" cy="15117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endParaRPr sz="3600" b="1" dirty="0">
              <a:solidFill>
                <a:srgbClr val="FFC800"/>
              </a:solidFill>
              <a:latin typeface="Comic Sans MS"/>
              <a:ea typeface="Comic Sans MS"/>
              <a:cs typeface="Comic Sans MS"/>
              <a:sym typeface="Comic Sans MS"/>
            </a:endParaRPr>
          </a:p>
          <a:p>
            <a:pPr marL="0" lvl="0" indent="0" algn="ctr" rtl="0">
              <a:spcBef>
                <a:spcPts val="0"/>
              </a:spcBef>
              <a:spcAft>
                <a:spcPts val="0"/>
              </a:spcAft>
              <a:buNone/>
            </a:pPr>
            <a:r>
              <a:rPr lang="en" sz="3600" b="1" dirty="0">
                <a:solidFill>
                  <a:srgbClr val="FFC800"/>
                </a:solidFill>
                <a:latin typeface="Comic Sans MS"/>
                <a:sym typeface="Comic Sans MS"/>
              </a:rPr>
              <a:t>Outline</a:t>
            </a:r>
            <a:endParaRPr dirty="0">
              <a:solidFill>
                <a:srgbClr val="FFFF00"/>
              </a:solidFill>
            </a:endParaRPr>
          </a:p>
        </p:txBody>
      </p:sp>
      <p:sp>
        <p:nvSpPr>
          <p:cNvPr id="55" name="Google Shape;55;p13"/>
          <p:cNvSpPr txBox="1">
            <a:spLocks noGrp="1"/>
          </p:cNvSpPr>
          <p:nvPr>
            <p:ph type="body" idx="1"/>
          </p:nvPr>
        </p:nvSpPr>
        <p:spPr>
          <a:xfrm>
            <a:off x="0" y="1511700"/>
            <a:ext cx="9144000" cy="363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b="1" dirty="0"/>
          </a:p>
          <a:p>
            <a:pPr fontAlgn="base"/>
            <a:r>
              <a:rPr lang="en-IN" b="1" dirty="0">
                <a:solidFill>
                  <a:schemeClr val="tx1"/>
                </a:solidFill>
              </a:rPr>
              <a:t>Introduction to Cloud Database</a:t>
            </a:r>
          </a:p>
          <a:p>
            <a:pPr fontAlgn="base"/>
            <a:r>
              <a:rPr lang="en-IN" dirty="0"/>
              <a:t>DBaaS</a:t>
            </a:r>
          </a:p>
          <a:p>
            <a:pPr fontAlgn="base"/>
            <a:r>
              <a:rPr lang="en-IN" dirty="0"/>
              <a:t>Layered Architecture of Cloud Database Management System</a:t>
            </a:r>
          </a:p>
          <a:p>
            <a:pPr fontAlgn="base"/>
            <a:r>
              <a:rPr lang="en-IN" dirty="0"/>
              <a:t>Relational SQL: OLTP, OLAP</a:t>
            </a:r>
          </a:p>
          <a:p>
            <a:pPr fontAlgn="base"/>
            <a:r>
              <a:rPr lang="en-IN" dirty="0"/>
              <a:t>No SQL</a:t>
            </a:r>
          </a:p>
          <a:p>
            <a:pPr fontAlgn="base"/>
            <a:r>
              <a:rPr lang="en-IN" dirty="0"/>
              <a:t>How to choose cloud database</a:t>
            </a:r>
          </a:p>
          <a:p>
            <a:pPr marL="0" lvl="0" indent="0" algn="l" rtl="0">
              <a:spcBef>
                <a:spcPts val="1600"/>
              </a:spcBef>
              <a:spcAft>
                <a:spcPts val="1600"/>
              </a:spcAft>
              <a:buNone/>
            </a:pPr>
            <a:endParaRPr sz="1350" dirty="0">
              <a:solidFill>
                <a:srgbClr val="6C6C6C"/>
              </a:solidFill>
              <a:highlight>
                <a:srgbClr val="FFFFFF"/>
              </a:highlight>
            </a:endParaRPr>
          </a:p>
        </p:txBody>
      </p:sp>
      <p:sp>
        <p:nvSpPr>
          <p:cNvPr id="2" name="Slide Number Placeholder 1">
            <a:extLst>
              <a:ext uri="{FF2B5EF4-FFF2-40B4-BE49-F238E27FC236}">
                <a16:creationId xmlns:a16="http://schemas.microsoft.com/office/drawing/2014/main" id="{81D75236-65B4-45C3-9C54-B52DEAEA21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64027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0"/>
            <a:ext cx="9144000" cy="15117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endParaRPr sz="3600" b="1" dirty="0">
              <a:solidFill>
                <a:srgbClr val="FFC800"/>
              </a:solidFill>
              <a:latin typeface="Comic Sans MS"/>
              <a:ea typeface="Comic Sans MS"/>
              <a:cs typeface="Comic Sans MS"/>
              <a:sym typeface="Comic Sans MS"/>
            </a:endParaRPr>
          </a:p>
          <a:p>
            <a:pPr marL="0" lvl="0" indent="0" algn="ctr" rtl="0">
              <a:spcBef>
                <a:spcPts val="0"/>
              </a:spcBef>
              <a:spcAft>
                <a:spcPts val="0"/>
              </a:spcAft>
              <a:buNone/>
            </a:pPr>
            <a:r>
              <a:rPr lang="en" sz="3600" b="1" dirty="0">
                <a:solidFill>
                  <a:srgbClr val="FFC800"/>
                </a:solidFill>
                <a:latin typeface="Comic Sans MS"/>
                <a:sym typeface="Comic Sans MS"/>
              </a:rPr>
              <a:t>Outline</a:t>
            </a:r>
            <a:endParaRPr dirty="0">
              <a:solidFill>
                <a:srgbClr val="FFFF00"/>
              </a:solidFill>
            </a:endParaRPr>
          </a:p>
        </p:txBody>
      </p:sp>
      <p:sp>
        <p:nvSpPr>
          <p:cNvPr id="55" name="Google Shape;55;p13"/>
          <p:cNvSpPr txBox="1">
            <a:spLocks noGrp="1"/>
          </p:cNvSpPr>
          <p:nvPr>
            <p:ph type="body" idx="1"/>
          </p:nvPr>
        </p:nvSpPr>
        <p:spPr>
          <a:xfrm>
            <a:off x="0" y="1511700"/>
            <a:ext cx="9144000" cy="3631800"/>
          </a:xfrm>
          <a:prstGeom prst="rect">
            <a:avLst/>
          </a:prstGeom>
        </p:spPr>
        <p:txBody>
          <a:bodyPr spcFirstLastPara="1" wrap="square" lIns="91425" tIns="91425" rIns="91425" bIns="91425" anchor="ctr" anchorCtr="0">
            <a:noAutofit/>
          </a:bodyPr>
          <a:lstStyle/>
          <a:p>
            <a:pPr fontAlgn="base"/>
            <a:r>
              <a:rPr lang="en-IN" dirty="0"/>
              <a:t>Introduction to Cloud Database</a:t>
            </a:r>
          </a:p>
          <a:p>
            <a:pPr fontAlgn="base"/>
            <a:r>
              <a:rPr lang="en-IN" dirty="0"/>
              <a:t>DBaaS</a:t>
            </a:r>
          </a:p>
          <a:p>
            <a:pPr fontAlgn="base"/>
            <a:r>
              <a:rPr lang="en-IN" dirty="0"/>
              <a:t>Layered Architecture of Cloud Database Management System</a:t>
            </a:r>
          </a:p>
          <a:p>
            <a:pPr fontAlgn="base"/>
            <a:r>
              <a:rPr lang="en-IN" b="1" dirty="0">
                <a:solidFill>
                  <a:schemeClr val="tx1"/>
                </a:solidFill>
              </a:rPr>
              <a:t>Relational SQL: OLTP, OLAP </a:t>
            </a:r>
          </a:p>
          <a:p>
            <a:pPr fontAlgn="base"/>
            <a:r>
              <a:rPr lang="en-IN" dirty="0"/>
              <a:t>No SQL</a:t>
            </a:r>
          </a:p>
          <a:p>
            <a:pPr fontAlgn="base"/>
            <a:r>
              <a:rPr lang="en-IN" dirty="0"/>
              <a:t>How to choose cloud database </a:t>
            </a:r>
          </a:p>
          <a:p>
            <a:pPr marL="0" lvl="0" indent="0" algn="l" rtl="0">
              <a:spcBef>
                <a:spcPts val="1600"/>
              </a:spcBef>
              <a:spcAft>
                <a:spcPts val="1600"/>
              </a:spcAft>
              <a:buNone/>
            </a:pPr>
            <a:endParaRPr sz="1350" dirty="0">
              <a:solidFill>
                <a:srgbClr val="6C6C6C"/>
              </a:solidFill>
              <a:highlight>
                <a:srgbClr val="FFFFFF"/>
              </a:highlight>
            </a:endParaRPr>
          </a:p>
        </p:txBody>
      </p:sp>
      <p:sp>
        <p:nvSpPr>
          <p:cNvPr id="2" name="Slide Number Placeholder 1">
            <a:extLst>
              <a:ext uri="{FF2B5EF4-FFF2-40B4-BE49-F238E27FC236}">
                <a16:creationId xmlns:a16="http://schemas.microsoft.com/office/drawing/2014/main" id="{BF7BBA21-3E17-4237-9FB2-1FE2FAF30C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986369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5"/>
          <p:cNvSpPr txBox="1">
            <a:spLocks noGrp="1"/>
          </p:cNvSpPr>
          <p:nvPr>
            <p:ph type="title"/>
          </p:nvPr>
        </p:nvSpPr>
        <p:spPr>
          <a:xfrm>
            <a:off x="0" y="0"/>
            <a:ext cx="9144000" cy="1158900"/>
          </a:xfrm>
          <a:prstGeom prst="rect">
            <a:avLst/>
          </a:prstGeom>
          <a:solidFill>
            <a:srgbClr val="000000"/>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b="1" dirty="0">
                <a:solidFill>
                  <a:srgbClr val="FFC800"/>
                </a:solidFill>
                <a:latin typeface="Comic Sans MS"/>
                <a:ea typeface="Comic Sans MS"/>
                <a:cs typeface="Comic Sans MS"/>
                <a:sym typeface="Comic Sans MS"/>
              </a:rPr>
              <a:t>Relational SQL: OLTP </a:t>
            </a:r>
            <a:r>
              <a:rPr lang="en-US" sz="3600" b="1" dirty="0">
                <a:solidFill>
                  <a:srgbClr val="FFC800"/>
                </a:solidFill>
                <a:latin typeface="Comic Sans MS"/>
                <a:ea typeface="Comic Sans MS"/>
                <a:cs typeface="Comic Sans MS"/>
                <a:sym typeface="Comic Sans MS"/>
              </a:rPr>
              <a:t>and OLAP</a:t>
            </a:r>
            <a:endParaRPr dirty="0"/>
          </a:p>
        </p:txBody>
      </p:sp>
      <p:sp>
        <p:nvSpPr>
          <p:cNvPr id="195" name="Google Shape;195;p35"/>
          <p:cNvSpPr txBox="1">
            <a:spLocks noGrp="1"/>
          </p:cNvSpPr>
          <p:nvPr>
            <p:ph type="body" idx="1"/>
          </p:nvPr>
        </p:nvSpPr>
        <p:spPr>
          <a:xfrm>
            <a:off x="0" y="1158900"/>
            <a:ext cx="9144000" cy="3984600"/>
          </a:xfrm>
          <a:prstGeom prst="rect">
            <a:avLst/>
          </a:prstGeom>
        </p:spPr>
        <p:txBody>
          <a:bodyPr spcFirstLastPara="1" wrap="square" lIns="91425" tIns="91425" rIns="91425" bIns="91425" anchor="t" anchorCtr="0">
            <a:noAutofit/>
          </a:bodyPr>
          <a:lstStyle/>
          <a:p>
            <a:pPr marL="114300" indent="0">
              <a:buNone/>
            </a:pPr>
            <a:r>
              <a:rPr lang="en-IN" b="1" u="sng" dirty="0">
                <a:solidFill>
                  <a:schemeClr val="tx1"/>
                </a:solidFill>
              </a:rPr>
              <a:t>OLTP (Online Transaction Processing)</a:t>
            </a:r>
            <a:r>
              <a:rPr lang="en-IN" dirty="0">
                <a:solidFill>
                  <a:schemeClr val="tx1"/>
                </a:solidFill>
              </a:rPr>
              <a:t> </a:t>
            </a:r>
          </a:p>
          <a:p>
            <a:r>
              <a:rPr lang="en-IN" dirty="0">
                <a:solidFill>
                  <a:schemeClr val="tx1"/>
                </a:solidFill>
              </a:rPr>
              <a:t>Characterized by a large number of short online transactions (INSERT, UPDATE, DELETE)</a:t>
            </a:r>
          </a:p>
          <a:p>
            <a:r>
              <a:rPr lang="en-IN" dirty="0">
                <a:solidFill>
                  <a:schemeClr val="tx1"/>
                </a:solidFill>
              </a:rPr>
              <a:t>Emphasis put on very fast query processing, maintaining data integrity in multi-access environments and transactions per second</a:t>
            </a:r>
          </a:p>
          <a:p>
            <a:pPr marL="114300" indent="0">
              <a:buNone/>
            </a:pPr>
            <a:br>
              <a:rPr lang="en-IN" dirty="0">
                <a:solidFill>
                  <a:schemeClr val="tx1"/>
                </a:solidFill>
              </a:rPr>
            </a:br>
            <a:r>
              <a:rPr lang="en-IN" b="1" u="sng" dirty="0">
                <a:solidFill>
                  <a:schemeClr val="tx1"/>
                </a:solidFill>
              </a:rPr>
              <a:t>OLAP (Online Analytical Processing)</a:t>
            </a:r>
            <a:r>
              <a:rPr lang="en-IN" dirty="0">
                <a:solidFill>
                  <a:schemeClr val="tx1"/>
                </a:solidFill>
              </a:rPr>
              <a:t> </a:t>
            </a:r>
          </a:p>
          <a:p>
            <a:r>
              <a:rPr lang="en-IN" dirty="0">
                <a:solidFill>
                  <a:schemeClr val="tx1"/>
                </a:solidFill>
              </a:rPr>
              <a:t>Characterized by relatively low volume of transactions</a:t>
            </a:r>
          </a:p>
          <a:p>
            <a:r>
              <a:rPr lang="en-IN" dirty="0">
                <a:solidFill>
                  <a:schemeClr val="tx1"/>
                </a:solidFill>
              </a:rPr>
              <a:t>Queries are often very complex and involve aggregations</a:t>
            </a:r>
          </a:p>
          <a:p>
            <a:r>
              <a:rPr lang="en-IN" dirty="0">
                <a:solidFill>
                  <a:schemeClr val="tx1"/>
                </a:solidFill>
              </a:rPr>
              <a:t>Response time is a measure of effectiveness measure</a:t>
            </a:r>
          </a:p>
          <a:p>
            <a:r>
              <a:rPr lang="en-IN" dirty="0">
                <a:solidFill>
                  <a:schemeClr val="tx1"/>
                </a:solidFill>
              </a:rPr>
              <a:t>Applications: Data Mining techniques</a:t>
            </a:r>
            <a:endParaRPr dirty="0">
              <a:solidFill>
                <a:schemeClr val="tx1"/>
              </a:solidFill>
            </a:endParaRPr>
          </a:p>
        </p:txBody>
      </p:sp>
      <p:sp>
        <p:nvSpPr>
          <p:cNvPr id="2" name="Slide Number Placeholder 1">
            <a:extLst>
              <a:ext uri="{FF2B5EF4-FFF2-40B4-BE49-F238E27FC236}">
                <a16:creationId xmlns:a16="http://schemas.microsoft.com/office/drawing/2014/main" id="{98E2E6AC-D1F9-4E6A-B12D-384408CBCC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7"/>
          <p:cNvSpPr txBox="1">
            <a:spLocks noGrp="1"/>
          </p:cNvSpPr>
          <p:nvPr>
            <p:ph type="title"/>
          </p:nvPr>
        </p:nvSpPr>
        <p:spPr>
          <a:xfrm>
            <a:off x="0" y="0"/>
            <a:ext cx="9144000" cy="1158900"/>
          </a:xfrm>
          <a:prstGeom prst="rect">
            <a:avLst/>
          </a:prstGeom>
          <a:solidFill>
            <a:srgbClr val="000000"/>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b="1" dirty="0">
                <a:solidFill>
                  <a:srgbClr val="FFC800"/>
                </a:solidFill>
                <a:latin typeface="Comic Sans MS"/>
                <a:ea typeface="Comic Sans MS"/>
                <a:cs typeface="Comic Sans MS"/>
                <a:sym typeface="Comic Sans MS"/>
              </a:rPr>
              <a:t>OLTP </a:t>
            </a:r>
            <a:r>
              <a:rPr lang="en-US" sz="3600" b="1" dirty="0">
                <a:solidFill>
                  <a:srgbClr val="FFC800"/>
                </a:solidFill>
                <a:latin typeface="Comic Sans MS"/>
                <a:ea typeface="Comic Sans MS"/>
                <a:cs typeface="Comic Sans MS"/>
                <a:sym typeface="Comic Sans MS"/>
              </a:rPr>
              <a:t>in the Cloud</a:t>
            </a:r>
            <a:endParaRPr dirty="0"/>
          </a:p>
        </p:txBody>
      </p:sp>
      <p:graphicFrame>
        <p:nvGraphicFramePr>
          <p:cNvPr id="209" name="Google Shape;209;p37"/>
          <p:cNvGraphicFramePr/>
          <p:nvPr/>
        </p:nvGraphicFramePr>
        <p:xfrm>
          <a:off x="0" y="1158850"/>
          <a:ext cx="9144000" cy="3984650"/>
        </p:xfrm>
        <a:graphic>
          <a:graphicData uri="http://schemas.openxmlformats.org/drawingml/2006/table">
            <a:tbl>
              <a:tblPr>
                <a:noFill/>
                <a:tableStyleId>{F93DBEAD-30A2-42A3-983B-081764378896}</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410400">
                <a:tc>
                  <a:txBody>
                    <a:bodyPr/>
                    <a:lstStyle/>
                    <a:p>
                      <a:pPr marL="0" lvl="0" indent="0" algn="l" rtl="0">
                        <a:spcBef>
                          <a:spcPts val="0"/>
                        </a:spcBef>
                        <a:spcAft>
                          <a:spcPts val="0"/>
                        </a:spcAft>
                        <a:buNone/>
                      </a:pPr>
                      <a:r>
                        <a:rPr lang="en"/>
                        <a:t>Type of databases</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2209425">
                <a:tc>
                  <a:txBody>
                    <a:bodyPr/>
                    <a:lstStyle/>
                    <a:p>
                      <a:pPr marL="0" lvl="0" indent="0" algn="l" rtl="0">
                        <a:spcBef>
                          <a:spcPts val="0"/>
                        </a:spcBef>
                        <a:spcAft>
                          <a:spcPts val="0"/>
                        </a:spcAft>
                        <a:buNone/>
                      </a:pPr>
                      <a:r>
                        <a:rPr lang="en"/>
                        <a:t>Traditional Enterprise Databases</a:t>
                      </a:r>
                      <a:endParaRPr/>
                    </a:p>
                  </a:txBody>
                  <a:tcPr marL="91425" marR="91425" marT="91425" marB="91425"/>
                </a:tc>
                <a:tc>
                  <a:txBody>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p>
                  </a:txBody>
                  <a:tcPr marL="91425" marR="91425" marT="91425" marB="91425"/>
                </a:tc>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txBody>
                  <a:tcPr marL="91425" marR="91425" marT="91425" marB="91425"/>
                </a:tc>
                <a:extLst>
                  <a:ext uri="{0D108BD9-81ED-4DB2-BD59-A6C34878D82A}">
                    <a16:rowId xmlns:a16="http://schemas.microsoft.com/office/drawing/2014/main" val="10001"/>
                  </a:ext>
                </a:extLst>
              </a:tr>
              <a:tr h="1364825">
                <a:tc>
                  <a:txBody>
                    <a:bodyPr/>
                    <a:lstStyle/>
                    <a:p>
                      <a:pPr marL="0" lvl="0" indent="0" algn="l" rtl="0">
                        <a:spcBef>
                          <a:spcPts val="0"/>
                        </a:spcBef>
                        <a:spcAft>
                          <a:spcPts val="0"/>
                        </a:spcAft>
                        <a:buNone/>
                      </a:pPr>
                      <a:endParaRPr/>
                    </a:p>
                    <a:p>
                      <a:pPr marL="0" lvl="0" indent="0" algn="l" rtl="0">
                        <a:spcBef>
                          <a:spcPts val="0"/>
                        </a:spcBef>
                        <a:spcAft>
                          <a:spcPts val="0"/>
                        </a:spcAft>
                        <a:buNone/>
                      </a:pPr>
                      <a:r>
                        <a:rPr lang="en"/>
                        <a:t>Distributed, Scalable and High Performance Databases</a:t>
                      </a:r>
                      <a:endParaRPr/>
                    </a:p>
                  </a:txBody>
                  <a:tcPr marL="91425" marR="91425" marT="91425" marB="91425"/>
                </a:tc>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pic>
        <p:nvPicPr>
          <p:cNvPr id="210" name="Google Shape;210;p37"/>
          <p:cNvPicPr preferRelativeResize="0"/>
          <p:nvPr/>
        </p:nvPicPr>
        <p:blipFill>
          <a:blip r:embed="rId3">
            <a:alphaModFix/>
          </a:blip>
          <a:stretch>
            <a:fillRect/>
          </a:stretch>
        </p:blipFill>
        <p:spPr>
          <a:xfrm>
            <a:off x="7751200" y="4065800"/>
            <a:ext cx="453251" cy="453251"/>
          </a:xfrm>
          <a:prstGeom prst="rect">
            <a:avLst/>
          </a:prstGeom>
          <a:noFill/>
          <a:ln>
            <a:noFill/>
          </a:ln>
        </p:spPr>
      </p:pic>
      <p:pic>
        <p:nvPicPr>
          <p:cNvPr id="211" name="Google Shape;211;p37"/>
          <p:cNvPicPr preferRelativeResize="0"/>
          <p:nvPr/>
        </p:nvPicPr>
        <p:blipFill>
          <a:blip r:embed="rId3">
            <a:alphaModFix/>
          </a:blip>
          <a:stretch>
            <a:fillRect/>
          </a:stretch>
        </p:blipFill>
        <p:spPr>
          <a:xfrm>
            <a:off x="7678275" y="1699425"/>
            <a:ext cx="453251" cy="453251"/>
          </a:xfrm>
          <a:prstGeom prst="rect">
            <a:avLst/>
          </a:prstGeom>
          <a:noFill/>
          <a:ln>
            <a:noFill/>
          </a:ln>
        </p:spPr>
      </p:pic>
      <p:pic>
        <p:nvPicPr>
          <p:cNvPr id="212" name="Google Shape;212;p37"/>
          <p:cNvPicPr preferRelativeResize="0"/>
          <p:nvPr/>
        </p:nvPicPr>
        <p:blipFill>
          <a:blip r:embed="rId4">
            <a:alphaModFix/>
          </a:blip>
          <a:stretch>
            <a:fillRect/>
          </a:stretch>
        </p:blipFill>
        <p:spPr>
          <a:xfrm>
            <a:off x="3673179" y="1613251"/>
            <a:ext cx="777885" cy="401299"/>
          </a:xfrm>
          <a:prstGeom prst="rect">
            <a:avLst/>
          </a:prstGeom>
          <a:noFill/>
          <a:ln>
            <a:noFill/>
          </a:ln>
        </p:spPr>
      </p:pic>
      <p:pic>
        <p:nvPicPr>
          <p:cNvPr id="213" name="Google Shape;213;p37"/>
          <p:cNvPicPr preferRelativeResize="0"/>
          <p:nvPr/>
        </p:nvPicPr>
        <p:blipFill>
          <a:blip r:embed="rId4">
            <a:alphaModFix/>
          </a:blip>
          <a:stretch>
            <a:fillRect/>
          </a:stretch>
        </p:blipFill>
        <p:spPr>
          <a:xfrm>
            <a:off x="6900379" y="2339788"/>
            <a:ext cx="777885" cy="401299"/>
          </a:xfrm>
          <a:prstGeom prst="rect">
            <a:avLst/>
          </a:prstGeom>
          <a:noFill/>
          <a:ln>
            <a:noFill/>
          </a:ln>
        </p:spPr>
      </p:pic>
      <p:pic>
        <p:nvPicPr>
          <p:cNvPr id="214" name="Google Shape;214;p37"/>
          <p:cNvPicPr preferRelativeResize="0"/>
          <p:nvPr/>
        </p:nvPicPr>
        <p:blipFill>
          <a:blip r:embed="rId5">
            <a:alphaModFix/>
          </a:blip>
          <a:stretch>
            <a:fillRect/>
          </a:stretch>
        </p:blipFill>
        <p:spPr>
          <a:xfrm>
            <a:off x="2333000" y="2014550"/>
            <a:ext cx="665504" cy="500025"/>
          </a:xfrm>
          <a:prstGeom prst="rect">
            <a:avLst/>
          </a:prstGeom>
          <a:noFill/>
          <a:ln>
            <a:noFill/>
          </a:ln>
        </p:spPr>
      </p:pic>
      <p:pic>
        <p:nvPicPr>
          <p:cNvPr id="215" name="Google Shape;215;p37"/>
          <p:cNvPicPr preferRelativeResize="0"/>
          <p:nvPr/>
        </p:nvPicPr>
        <p:blipFill>
          <a:blip r:embed="rId5">
            <a:alphaModFix/>
          </a:blip>
          <a:stretch>
            <a:fillRect/>
          </a:stretch>
        </p:blipFill>
        <p:spPr>
          <a:xfrm>
            <a:off x="4638700" y="2240813"/>
            <a:ext cx="880925" cy="661875"/>
          </a:xfrm>
          <a:prstGeom prst="rect">
            <a:avLst/>
          </a:prstGeom>
          <a:noFill/>
          <a:ln>
            <a:noFill/>
          </a:ln>
        </p:spPr>
      </p:pic>
      <p:pic>
        <p:nvPicPr>
          <p:cNvPr id="216" name="Google Shape;216;p37"/>
          <p:cNvPicPr preferRelativeResize="0"/>
          <p:nvPr/>
        </p:nvPicPr>
        <p:blipFill>
          <a:blip r:embed="rId5">
            <a:alphaModFix/>
          </a:blip>
          <a:stretch>
            <a:fillRect/>
          </a:stretch>
        </p:blipFill>
        <p:spPr>
          <a:xfrm>
            <a:off x="8204450" y="2240813"/>
            <a:ext cx="880925" cy="661875"/>
          </a:xfrm>
          <a:prstGeom prst="rect">
            <a:avLst/>
          </a:prstGeom>
          <a:noFill/>
          <a:ln>
            <a:noFill/>
          </a:ln>
        </p:spPr>
      </p:pic>
      <p:pic>
        <p:nvPicPr>
          <p:cNvPr id="217" name="Google Shape;217;p37"/>
          <p:cNvPicPr preferRelativeResize="0"/>
          <p:nvPr/>
        </p:nvPicPr>
        <p:blipFill>
          <a:blip r:embed="rId4">
            <a:alphaModFix/>
          </a:blip>
          <a:stretch>
            <a:fillRect/>
          </a:stretch>
        </p:blipFill>
        <p:spPr>
          <a:xfrm>
            <a:off x="5867979" y="1725401"/>
            <a:ext cx="777885" cy="401299"/>
          </a:xfrm>
          <a:prstGeom prst="rect">
            <a:avLst/>
          </a:prstGeom>
          <a:noFill/>
          <a:ln>
            <a:noFill/>
          </a:ln>
        </p:spPr>
      </p:pic>
      <p:pic>
        <p:nvPicPr>
          <p:cNvPr id="218" name="Google Shape;218;p37"/>
          <p:cNvPicPr preferRelativeResize="0"/>
          <p:nvPr/>
        </p:nvPicPr>
        <p:blipFill>
          <a:blip r:embed="rId6">
            <a:alphaModFix/>
          </a:blip>
          <a:stretch>
            <a:fillRect/>
          </a:stretch>
        </p:blipFill>
        <p:spPr>
          <a:xfrm>
            <a:off x="3640525" y="2240822"/>
            <a:ext cx="665500" cy="546956"/>
          </a:xfrm>
          <a:prstGeom prst="rect">
            <a:avLst/>
          </a:prstGeom>
          <a:noFill/>
          <a:ln>
            <a:noFill/>
          </a:ln>
        </p:spPr>
      </p:pic>
      <p:pic>
        <p:nvPicPr>
          <p:cNvPr id="219" name="Google Shape;219;p37"/>
          <p:cNvPicPr preferRelativeResize="0"/>
          <p:nvPr/>
        </p:nvPicPr>
        <p:blipFill>
          <a:blip r:embed="rId6">
            <a:alphaModFix/>
          </a:blip>
          <a:stretch>
            <a:fillRect/>
          </a:stretch>
        </p:blipFill>
        <p:spPr>
          <a:xfrm>
            <a:off x="5837963" y="2831513"/>
            <a:ext cx="777900" cy="639328"/>
          </a:xfrm>
          <a:prstGeom prst="rect">
            <a:avLst/>
          </a:prstGeom>
          <a:noFill/>
          <a:ln>
            <a:noFill/>
          </a:ln>
        </p:spPr>
      </p:pic>
      <p:pic>
        <p:nvPicPr>
          <p:cNvPr id="220" name="Google Shape;220;p37"/>
          <p:cNvPicPr preferRelativeResize="0"/>
          <p:nvPr/>
        </p:nvPicPr>
        <p:blipFill>
          <a:blip r:embed="rId7">
            <a:alphaModFix/>
          </a:blip>
          <a:stretch>
            <a:fillRect/>
          </a:stretch>
        </p:blipFill>
        <p:spPr>
          <a:xfrm>
            <a:off x="2333000" y="2667975"/>
            <a:ext cx="777900" cy="777900"/>
          </a:xfrm>
          <a:prstGeom prst="rect">
            <a:avLst/>
          </a:prstGeom>
          <a:noFill/>
          <a:ln>
            <a:noFill/>
          </a:ln>
        </p:spPr>
      </p:pic>
      <p:pic>
        <p:nvPicPr>
          <p:cNvPr id="221" name="Google Shape;221;p37"/>
          <p:cNvPicPr preferRelativeResize="0"/>
          <p:nvPr/>
        </p:nvPicPr>
        <p:blipFill>
          <a:blip r:embed="rId8">
            <a:alphaModFix/>
          </a:blip>
          <a:stretch>
            <a:fillRect/>
          </a:stretch>
        </p:blipFill>
        <p:spPr>
          <a:xfrm>
            <a:off x="3584325" y="2851150"/>
            <a:ext cx="777900" cy="777900"/>
          </a:xfrm>
          <a:prstGeom prst="rect">
            <a:avLst/>
          </a:prstGeom>
          <a:noFill/>
          <a:ln>
            <a:noFill/>
          </a:ln>
        </p:spPr>
      </p:pic>
      <p:pic>
        <p:nvPicPr>
          <p:cNvPr id="222" name="Google Shape;222;p37"/>
          <p:cNvPicPr preferRelativeResize="0"/>
          <p:nvPr/>
        </p:nvPicPr>
        <p:blipFill>
          <a:blip r:embed="rId8">
            <a:alphaModFix/>
          </a:blip>
          <a:stretch>
            <a:fillRect/>
          </a:stretch>
        </p:blipFill>
        <p:spPr>
          <a:xfrm>
            <a:off x="7608175" y="2951975"/>
            <a:ext cx="777900" cy="777900"/>
          </a:xfrm>
          <a:prstGeom prst="rect">
            <a:avLst/>
          </a:prstGeom>
          <a:noFill/>
          <a:ln>
            <a:noFill/>
          </a:ln>
        </p:spPr>
      </p:pic>
      <p:pic>
        <p:nvPicPr>
          <p:cNvPr id="223" name="Google Shape;223;p37"/>
          <p:cNvPicPr preferRelativeResize="0"/>
          <p:nvPr/>
        </p:nvPicPr>
        <p:blipFill>
          <a:blip r:embed="rId9">
            <a:alphaModFix/>
          </a:blip>
          <a:stretch>
            <a:fillRect/>
          </a:stretch>
        </p:blipFill>
        <p:spPr>
          <a:xfrm>
            <a:off x="2906567" y="3972092"/>
            <a:ext cx="1118924" cy="546950"/>
          </a:xfrm>
          <a:prstGeom prst="rect">
            <a:avLst/>
          </a:prstGeom>
          <a:noFill/>
          <a:ln>
            <a:noFill/>
          </a:ln>
        </p:spPr>
      </p:pic>
      <p:pic>
        <p:nvPicPr>
          <p:cNvPr id="224" name="Google Shape;224;p37"/>
          <p:cNvPicPr preferRelativeResize="0"/>
          <p:nvPr/>
        </p:nvPicPr>
        <p:blipFill>
          <a:blip r:embed="rId10">
            <a:alphaModFix/>
          </a:blip>
          <a:stretch>
            <a:fillRect/>
          </a:stretch>
        </p:blipFill>
        <p:spPr>
          <a:xfrm>
            <a:off x="5255700" y="3903488"/>
            <a:ext cx="777876" cy="777876"/>
          </a:xfrm>
          <a:prstGeom prst="rect">
            <a:avLst/>
          </a:prstGeom>
          <a:noFill/>
          <a:ln>
            <a:noFill/>
          </a:ln>
        </p:spPr>
      </p:pic>
      <p:pic>
        <p:nvPicPr>
          <p:cNvPr id="225" name="Google Shape;225;p37"/>
          <p:cNvPicPr preferRelativeResize="0"/>
          <p:nvPr/>
        </p:nvPicPr>
        <p:blipFill>
          <a:blip r:embed="rId11">
            <a:alphaModFix/>
          </a:blip>
          <a:stretch>
            <a:fillRect/>
          </a:stretch>
        </p:blipFill>
        <p:spPr>
          <a:xfrm>
            <a:off x="2958849" y="1106550"/>
            <a:ext cx="777875" cy="582896"/>
          </a:xfrm>
          <a:prstGeom prst="rect">
            <a:avLst/>
          </a:prstGeom>
          <a:noFill/>
          <a:ln>
            <a:noFill/>
          </a:ln>
        </p:spPr>
      </p:pic>
      <p:pic>
        <p:nvPicPr>
          <p:cNvPr id="226" name="Google Shape;226;p37"/>
          <p:cNvPicPr preferRelativeResize="0"/>
          <p:nvPr/>
        </p:nvPicPr>
        <p:blipFill>
          <a:blip r:embed="rId12">
            <a:alphaModFix/>
          </a:blip>
          <a:stretch>
            <a:fillRect/>
          </a:stretch>
        </p:blipFill>
        <p:spPr>
          <a:xfrm>
            <a:off x="5432200" y="1142035"/>
            <a:ext cx="511925" cy="511925"/>
          </a:xfrm>
          <a:prstGeom prst="rect">
            <a:avLst/>
          </a:prstGeom>
          <a:noFill/>
          <a:ln>
            <a:noFill/>
          </a:ln>
        </p:spPr>
      </p:pic>
      <p:pic>
        <p:nvPicPr>
          <p:cNvPr id="227" name="Google Shape;227;p37"/>
          <p:cNvPicPr preferRelativeResize="0"/>
          <p:nvPr/>
        </p:nvPicPr>
        <p:blipFill>
          <a:blip r:embed="rId13">
            <a:alphaModFix/>
          </a:blip>
          <a:stretch>
            <a:fillRect/>
          </a:stretch>
        </p:blipFill>
        <p:spPr>
          <a:xfrm>
            <a:off x="7280024" y="1183999"/>
            <a:ext cx="1378100" cy="398269"/>
          </a:xfrm>
          <a:prstGeom prst="rect">
            <a:avLst/>
          </a:prstGeom>
          <a:noFill/>
          <a:ln>
            <a:noFill/>
          </a:ln>
        </p:spPr>
      </p:pic>
      <p:sp>
        <p:nvSpPr>
          <p:cNvPr id="2" name="Slide Number Placeholder 1">
            <a:extLst>
              <a:ext uri="{FF2B5EF4-FFF2-40B4-BE49-F238E27FC236}">
                <a16:creationId xmlns:a16="http://schemas.microsoft.com/office/drawing/2014/main" id="{0004D34E-E6EA-497D-A621-D4285D9356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8"/>
          <p:cNvSpPr txBox="1">
            <a:spLocks noGrp="1"/>
          </p:cNvSpPr>
          <p:nvPr>
            <p:ph type="body" idx="1"/>
          </p:nvPr>
        </p:nvSpPr>
        <p:spPr>
          <a:xfrm>
            <a:off x="0" y="1022465"/>
            <a:ext cx="9144000" cy="412091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1650" dirty="0">
                <a:solidFill>
                  <a:schemeClr val="accent2"/>
                </a:solidFill>
              </a:rPr>
              <a:t>Before you begin</a:t>
            </a:r>
            <a:endParaRPr sz="1650" dirty="0">
              <a:solidFill>
                <a:schemeClr val="accent2"/>
              </a:solidFill>
            </a:endParaRPr>
          </a:p>
          <a:p>
            <a:pPr marL="457200" lvl="0" indent="-333375" algn="l" rtl="0">
              <a:lnSpc>
                <a:spcPct val="130434"/>
              </a:lnSpc>
              <a:spcBef>
                <a:spcPts val="1500"/>
              </a:spcBef>
              <a:spcAft>
                <a:spcPts val="0"/>
              </a:spcAft>
              <a:buClr>
                <a:schemeClr val="accent2"/>
              </a:buClr>
              <a:buSzPts val="1650"/>
              <a:buAutoNum type="arabicPeriod"/>
            </a:pPr>
            <a:r>
              <a:rPr lang="en" sz="1200" dirty="0">
                <a:solidFill>
                  <a:schemeClr val="accent2"/>
                </a:solidFill>
                <a:latin typeface="Roboto"/>
                <a:ea typeface="Roboto"/>
                <a:cs typeface="Roboto"/>
                <a:sym typeface="Roboto"/>
              </a:rPr>
              <a:t>Select or create a GCP project.</a:t>
            </a:r>
            <a:endParaRPr sz="1200" dirty="0">
              <a:solidFill>
                <a:schemeClr val="accent2"/>
              </a:solidFill>
              <a:latin typeface="Roboto"/>
              <a:ea typeface="Roboto"/>
              <a:cs typeface="Roboto"/>
              <a:sym typeface="Roboto"/>
            </a:endParaRPr>
          </a:p>
          <a:p>
            <a:pPr marL="457200" lvl="0" indent="0" algn="l" rtl="0">
              <a:lnSpc>
                <a:spcPct val="130434"/>
              </a:lnSpc>
              <a:spcBef>
                <a:spcPts val="1500"/>
              </a:spcBef>
              <a:spcAft>
                <a:spcPts val="0"/>
              </a:spcAft>
              <a:buNone/>
            </a:pPr>
            <a:endParaRPr sz="1200" dirty="0">
              <a:solidFill>
                <a:schemeClr val="accent2"/>
              </a:solidFill>
              <a:latin typeface="Roboto"/>
              <a:ea typeface="Roboto"/>
              <a:cs typeface="Roboto"/>
              <a:sym typeface="Roboto"/>
            </a:endParaRPr>
          </a:p>
          <a:p>
            <a:pPr marL="457200" lvl="0" indent="0" algn="l" rtl="0">
              <a:lnSpc>
                <a:spcPct val="130434"/>
              </a:lnSpc>
              <a:spcBef>
                <a:spcPts val="1500"/>
              </a:spcBef>
              <a:spcAft>
                <a:spcPts val="0"/>
              </a:spcAft>
              <a:buNone/>
            </a:pPr>
            <a:endParaRPr sz="1200" dirty="0">
              <a:solidFill>
                <a:schemeClr val="accent2"/>
              </a:solidFill>
              <a:latin typeface="Roboto"/>
              <a:ea typeface="Roboto"/>
              <a:cs typeface="Roboto"/>
              <a:sym typeface="Roboto"/>
            </a:endParaRPr>
          </a:p>
          <a:p>
            <a:pPr marL="0" lvl="0" indent="0" algn="l" rtl="0">
              <a:spcBef>
                <a:spcPts val="1500"/>
              </a:spcBef>
              <a:spcAft>
                <a:spcPts val="1600"/>
              </a:spcAft>
              <a:buNone/>
            </a:pPr>
            <a:endParaRPr dirty="0"/>
          </a:p>
        </p:txBody>
      </p:sp>
      <p:sp>
        <p:nvSpPr>
          <p:cNvPr id="233" name="Google Shape;233;p38"/>
          <p:cNvSpPr txBox="1">
            <a:spLocks noGrp="1"/>
          </p:cNvSpPr>
          <p:nvPr>
            <p:ph type="title"/>
          </p:nvPr>
        </p:nvSpPr>
        <p:spPr>
          <a:xfrm>
            <a:off x="0" y="0"/>
            <a:ext cx="9144000" cy="906087"/>
          </a:xfrm>
          <a:prstGeom prst="rect">
            <a:avLst/>
          </a:prstGeom>
          <a:solidFill>
            <a:srgbClr val="000000"/>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b="1" dirty="0">
                <a:solidFill>
                  <a:srgbClr val="FFC800"/>
                </a:solidFill>
                <a:latin typeface="Comic Sans MS"/>
                <a:ea typeface="Comic Sans MS"/>
                <a:cs typeface="Comic Sans MS"/>
                <a:sym typeface="Comic Sans MS"/>
              </a:rPr>
              <a:t>OLTP: </a:t>
            </a:r>
            <a:r>
              <a:rPr lang="en-US" sz="3600" b="1" dirty="0">
                <a:solidFill>
                  <a:srgbClr val="FFC800"/>
                </a:solidFill>
                <a:latin typeface="Comic Sans MS"/>
                <a:ea typeface="Comic Sans MS"/>
                <a:cs typeface="Comic Sans MS"/>
                <a:sym typeface="Comic Sans MS"/>
              </a:rPr>
              <a:t>Using </a:t>
            </a:r>
            <a:r>
              <a:rPr lang="en" sz="3600" b="1" dirty="0">
                <a:solidFill>
                  <a:srgbClr val="FFC800"/>
                </a:solidFill>
                <a:latin typeface="Comic Sans MS"/>
                <a:ea typeface="Comic Sans MS"/>
                <a:cs typeface="Comic Sans MS"/>
                <a:sym typeface="Comic Sans MS"/>
              </a:rPr>
              <a:t>MySQL </a:t>
            </a:r>
            <a:r>
              <a:rPr lang="en-US" sz="3600" b="1" dirty="0">
                <a:solidFill>
                  <a:srgbClr val="FFC800"/>
                </a:solidFill>
                <a:latin typeface="Comic Sans MS"/>
                <a:ea typeface="Comic Sans MS"/>
                <a:cs typeface="Comic Sans MS"/>
                <a:sym typeface="Comic Sans MS"/>
              </a:rPr>
              <a:t>in Google Cloud (1)</a:t>
            </a:r>
            <a:endParaRPr sz="3600" b="1" dirty="0">
              <a:solidFill>
                <a:srgbClr val="FFC800"/>
              </a:solidFill>
              <a:latin typeface="Comic Sans MS"/>
              <a:ea typeface="Comic Sans MS"/>
              <a:cs typeface="Comic Sans MS"/>
              <a:sym typeface="Comic Sans MS"/>
            </a:endParaRPr>
          </a:p>
        </p:txBody>
      </p:sp>
      <p:pic>
        <p:nvPicPr>
          <p:cNvPr id="234" name="Google Shape;234;p38"/>
          <p:cNvPicPr preferRelativeResize="0"/>
          <p:nvPr/>
        </p:nvPicPr>
        <p:blipFill>
          <a:blip r:embed="rId3">
            <a:alphaModFix/>
          </a:blip>
          <a:stretch>
            <a:fillRect/>
          </a:stretch>
        </p:blipFill>
        <p:spPr>
          <a:xfrm>
            <a:off x="0" y="3375062"/>
            <a:ext cx="9144001" cy="1176725"/>
          </a:xfrm>
          <a:prstGeom prst="rect">
            <a:avLst/>
          </a:prstGeom>
          <a:noFill/>
          <a:ln>
            <a:noFill/>
          </a:ln>
        </p:spPr>
      </p:pic>
      <p:pic>
        <p:nvPicPr>
          <p:cNvPr id="235" name="Google Shape;235;p38"/>
          <p:cNvPicPr preferRelativeResize="0"/>
          <p:nvPr/>
        </p:nvPicPr>
        <p:blipFill>
          <a:blip r:embed="rId4">
            <a:alphaModFix/>
          </a:blip>
          <a:stretch>
            <a:fillRect/>
          </a:stretch>
        </p:blipFill>
        <p:spPr>
          <a:xfrm>
            <a:off x="698575" y="2285525"/>
            <a:ext cx="4305300" cy="647700"/>
          </a:xfrm>
          <a:prstGeom prst="rect">
            <a:avLst/>
          </a:prstGeom>
          <a:noFill/>
          <a:ln>
            <a:noFill/>
          </a:ln>
        </p:spPr>
      </p:pic>
      <p:sp>
        <p:nvSpPr>
          <p:cNvPr id="2" name="Slide Number Placeholder 1">
            <a:extLst>
              <a:ext uri="{FF2B5EF4-FFF2-40B4-BE49-F238E27FC236}">
                <a16:creationId xmlns:a16="http://schemas.microsoft.com/office/drawing/2014/main" id="{CB3218A5-B160-48A2-9B03-3FF68665D1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a:spLocks noGrp="1"/>
          </p:cNvSpPr>
          <p:nvPr>
            <p:ph type="body" idx="1"/>
          </p:nvPr>
        </p:nvSpPr>
        <p:spPr>
          <a:xfrm>
            <a:off x="0" y="1152475"/>
            <a:ext cx="9144000" cy="39909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1650">
                <a:solidFill>
                  <a:schemeClr val="accent2"/>
                </a:solidFill>
              </a:rPr>
              <a:t>2. </a:t>
            </a:r>
            <a:r>
              <a:rPr lang="en" sz="1200">
                <a:solidFill>
                  <a:schemeClr val="accent2"/>
                </a:solidFill>
                <a:latin typeface="Roboto"/>
                <a:ea typeface="Roboto"/>
                <a:cs typeface="Roboto"/>
                <a:sym typeface="Roboto"/>
              </a:rPr>
              <a:t> </a:t>
            </a:r>
            <a:r>
              <a:rPr lang="en" sz="1650">
                <a:solidFill>
                  <a:schemeClr val="accent2"/>
                </a:solidFill>
              </a:rPr>
              <a:t>Create an instance</a:t>
            </a:r>
            <a:endParaRPr sz="1650">
              <a:solidFill>
                <a:schemeClr val="accent2"/>
              </a:solidFill>
            </a:endParaRPr>
          </a:p>
          <a:p>
            <a:pPr marL="0" lvl="0" indent="0" algn="l" rtl="0">
              <a:lnSpc>
                <a:spcPct val="130434"/>
              </a:lnSpc>
              <a:spcBef>
                <a:spcPts val="1500"/>
              </a:spcBef>
              <a:spcAft>
                <a:spcPts val="0"/>
              </a:spcAft>
              <a:buNone/>
            </a:pPr>
            <a:endParaRPr sz="1650">
              <a:solidFill>
                <a:schemeClr val="accent2"/>
              </a:solidFill>
            </a:endParaRPr>
          </a:p>
          <a:p>
            <a:pPr marL="457200" lvl="0" indent="0" algn="l" rtl="0">
              <a:lnSpc>
                <a:spcPct val="130434"/>
              </a:lnSpc>
              <a:spcBef>
                <a:spcPts val="1500"/>
              </a:spcBef>
              <a:spcAft>
                <a:spcPts val="0"/>
              </a:spcAft>
              <a:buNone/>
            </a:pPr>
            <a:endParaRPr sz="1200">
              <a:solidFill>
                <a:schemeClr val="accent2"/>
              </a:solidFill>
              <a:latin typeface="Roboto"/>
              <a:ea typeface="Roboto"/>
              <a:cs typeface="Roboto"/>
              <a:sym typeface="Roboto"/>
            </a:endParaRPr>
          </a:p>
          <a:p>
            <a:pPr marL="457200" lvl="0" indent="-304800" algn="l" rtl="0">
              <a:spcBef>
                <a:spcPts val="1500"/>
              </a:spcBef>
              <a:spcAft>
                <a:spcPts val="0"/>
              </a:spcAft>
              <a:buClr>
                <a:schemeClr val="accent2"/>
              </a:buClr>
              <a:buSzPts val="1200"/>
              <a:buFont typeface="Roboto"/>
              <a:buAutoNum type="arabicPeriod"/>
            </a:pPr>
            <a:r>
              <a:rPr lang="en" sz="1200">
                <a:solidFill>
                  <a:schemeClr val="accent2"/>
                </a:solidFill>
                <a:latin typeface="Roboto"/>
                <a:ea typeface="Roboto"/>
                <a:cs typeface="Roboto"/>
                <a:sym typeface="Roboto"/>
              </a:rPr>
              <a:t>Select your project and click </a:t>
            </a:r>
            <a:r>
              <a:rPr lang="en" sz="1200" b="1">
                <a:solidFill>
                  <a:schemeClr val="accent2"/>
                </a:solidFill>
                <a:latin typeface="Roboto"/>
                <a:ea typeface="Roboto"/>
                <a:cs typeface="Roboto"/>
                <a:sym typeface="Roboto"/>
              </a:rPr>
              <a:t>Continue</a:t>
            </a:r>
            <a:r>
              <a:rPr lang="en" sz="1200">
                <a:solidFill>
                  <a:schemeClr val="accent2"/>
                </a:solidFill>
                <a:latin typeface="Roboto"/>
                <a:ea typeface="Roboto"/>
                <a:cs typeface="Roboto"/>
                <a:sym typeface="Roboto"/>
              </a:rPr>
              <a:t>.</a:t>
            </a:r>
            <a:endParaRPr sz="1200">
              <a:solidFill>
                <a:schemeClr val="accent2"/>
              </a:solidFill>
              <a:latin typeface="Roboto"/>
              <a:ea typeface="Roboto"/>
              <a:cs typeface="Roboto"/>
              <a:sym typeface="Roboto"/>
            </a:endParaRPr>
          </a:p>
          <a:p>
            <a:pPr marL="457200" lvl="0" indent="-304800" algn="l" rtl="0">
              <a:spcBef>
                <a:spcPts val="0"/>
              </a:spcBef>
              <a:spcAft>
                <a:spcPts val="0"/>
              </a:spcAft>
              <a:buClr>
                <a:schemeClr val="accent2"/>
              </a:buClr>
              <a:buSzPts val="1200"/>
              <a:buFont typeface="Roboto"/>
              <a:buAutoNum type="arabicPeriod"/>
            </a:pPr>
            <a:r>
              <a:rPr lang="en" sz="1200">
                <a:solidFill>
                  <a:schemeClr val="accent2"/>
                </a:solidFill>
                <a:latin typeface="Roboto"/>
                <a:ea typeface="Roboto"/>
                <a:cs typeface="Roboto"/>
                <a:sym typeface="Roboto"/>
              </a:rPr>
              <a:t>Click </a:t>
            </a:r>
            <a:r>
              <a:rPr lang="en" sz="1200" b="1">
                <a:solidFill>
                  <a:schemeClr val="accent2"/>
                </a:solidFill>
                <a:latin typeface="Roboto"/>
                <a:ea typeface="Roboto"/>
                <a:cs typeface="Roboto"/>
                <a:sym typeface="Roboto"/>
              </a:rPr>
              <a:t>Create Instance</a:t>
            </a:r>
            <a:r>
              <a:rPr lang="en" sz="1200">
                <a:solidFill>
                  <a:schemeClr val="accent2"/>
                </a:solidFill>
                <a:latin typeface="Roboto"/>
                <a:ea typeface="Roboto"/>
                <a:cs typeface="Roboto"/>
                <a:sym typeface="Roboto"/>
              </a:rPr>
              <a:t>.</a:t>
            </a:r>
            <a:endParaRPr sz="1200">
              <a:solidFill>
                <a:schemeClr val="accent2"/>
              </a:solidFill>
              <a:latin typeface="Roboto"/>
              <a:ea typeface="Roboto"/>
              <a:cs typeface="Roboto"/>
              <a:sym typeface="Roboto"/>
            </a:endParaRPr>
          </a:p>
          <a:p>
            <a:pPr marL="0" lvl="0" indent="0" algn="l" rtl="0">
              <a:spcBef>
                <a:spcPts val="600"/>
              </a:spcBef>
              <a:spcAft>
                <a:spcPts val="1600"/>
              </a:spcAft>
              <a:buNone/>
            </a:pPr>
            <a:endParaRPr/>
          </a:p>
        </p:txBody>
      </p:sp>
      <p:sp>
        <p:nvSpPr>
          <p:cNvPr id="241" name="Google Shape;241;p39"/>
          <p:cNvSpPr txBox="1">
            <a:spLocks noGrp="1"/>
          </p:cNvSpPr>
          <p:nvPr>
            <p:ph type="title"/>
          </p:nvPr>
        </p:nvSpPr>
        <p:spPr>
          <a:xfrm>
            <a:off x="0" y="0"/>
            <a:ext cx="9144000" cy="831273"/>
          </a:xfrm>
          <a:prstGeom prst="rect">
            <a:avLst/>
          </a:prstGeom>
          <a:solidFill>
            <a:srgbClr val="000000"/>
          </a:solidFill>
        </p:spPr>
        <p:txBody>
          <a:bodyPr spcFirstLastPara="1" wrap="square" lIns="91425" tIns="91425" rIns="91425" bIns="91425" anchor="t" anchorCtr="0">
            <a:noAutofit/>
          </a:bodyPr>
          <a:lstStyle/>
          <a:p>
            <a:pPr lvl="0">
              <a:buSzPts val="1100"/>
            </a:pPr>
            <a:r>
              <a:rPr lang="en" sz="3600" b="1" dirty="0">
                <a:solidFill>
                  <a:srgbClr val="FFC800"/>
                </a:solidFill>
                <a:latin typeface="Comic Sans MS"/>
                <a:ea typeface="Comic Sans MS"/>
                <a:cs typeface="Comic Sans MS"/>
                <a:sym typeface="Comic Sans MS"/>
              </a:rPr>
              <a:t>OLTP: </a:t>
            </a:r>
            <a:r>
              <a:rPr lang="en-US" sz="3600" b="1" dirty="0">
                <a:solidFill>
                  <a:srgbClr val="FFC800"/>
                </a:solidFill>
                <a:latin typeface="Comic Sans MS"/>
                <a:ea typeface="Comic Sans MS"/>
                <a:cs typeface="Comic Sans MS"/>
                <a:sym typeface="Comic Sans MS"/>
              </a:rPr>
              <a:t>Using </a:t>
            </a:r>
            <a:r>
              <a:rPr lang="en" sz="3600" b="1" dirty="0">
                <a:solidFill>
                  <a:srgbClr val="FFC800"/>
                </a:solidFill>
                <a:latin typeface="Comic Sans MS"/>
                <a:ea typeface="Comic Sans MS"/>
                <a:cs typeface="Comic Sans MS"/>
                <a:sym typeface="Comic Sans MS"/>
              </a:rPr>
              <a:t>MySQL </a:t>
            </a:r>
            <a:r>
              <a:rPr lang="en-US" sz="3600" b="1" dirty="0">
                <a:solidFill>
                  <a:srgbClr val="FFC800"/>
                </a:solidFill>
                <a:latin typeface="Comic Sans MS"/>
                <a:ea typeface="Comic Sans MS"/>
                <a:cs typeface="Comic Sans MS"/>
                <a:sym typeface="Comic Sans MS"/>
              </a:rPr>
              <a:t>in Google Cloud (2)</a:t>
            </a:r>
            <a:endParaRPr dirty="0"/>
          </a:p>
        </p:txBody>
      </p:sp>
      <p:pic>
        <p:nvPicPr>
          <p:cNvPr id="242" name="Google Shape;242;p39"/>
          <p:cNvPicPr preferRelativeResize="0"/>
          <p:nvPr/>
        </p:nvPicPr>
        <p:blipFill>
          <a:blip r:embed="rId3">
            <a:alphaModFix/>
          </a:blip>
          <a:stretch>
            <a:fillRect/>
          </a:stretch>
        </p:blipFill>
        <p:spPr>
          <a:xfrm>
            <a:off x="395725" y="1768600"/>
            <a:ext cx="4610100" cy="609600"/>
          </a:xfrm>
          <a:prstGeom prst="rect">
            <a:avLst/>
          </a:prstGeom>
          <a:noFill/>
          <a:ln>
            <a:noFill/>
          </a:ln>
        </p:spPr>
      </p:pic>
      <p:sp>
        <p:nvSpPr>
          <p:cNvPr id="2" name="Slide Number Placeholder 1">
            <a:extLst>
              <a:ext uri="{FF2B5EF4-FFF2-40B4-BE49-F238E27FC236}">
                <a16:creationId xmlns:a16="http://schemas.microsoft.com/office/drawing/2014/main" id="{E2EFA811-C1F9-490B-92C4-9A1E04A15B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0"/>
          <p:cNvSpPr txBox="1">
            <a:spLocks noGrp="1"/>
          </p:cNvSpPr>
          <p:nvPr>
            <p:ph type="body" idx="1"/>
          </p:nvPr>
        </p:nvSpPr>
        <p:spPr>
          <a:xfrm>
            <a:off x="0" y="1052719"/>
            <a:ext cx="9144000" cy="39909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1200">
                <a:solidFill>
                  <a:schemeClr val="accent2"/>
                </a:solidFill>
                <a:latin typeface="Roboto"/>
                <a:ea typeface="Roboto"/>
                <a:cs typeface="Roboto"/>
                <a:sym typeface="Roboto"/>
              </a:rPr>
              <a:t>3. Click MySQL</a:t>
            </a:r>
            <a:endParaRPr sz="1200">
              <a:solidFill>
                <a:schemeClr val="accent2"/>
              </a:solidFill>
              <a:latin typeface="Roboto"/>
              <a:ea typeface="Roboto"/>
              <a:cs typeface="Roboto"/>
              <a:sym typeface="Roboto"/>
            </a:endParaRPr>
          </a:p>
          <a:p>
            <a:pPr marL="0" lvl="0" indent="0" algn="l" rtl="0">
              <a:spcBef>
                <a:spcPts val="1500"/>
              </a:spcBef>
              <a:spcAft>
                <a:spcPts val="0"/>
              </a:spcAft>
              <a:buNone/>
            </a:pPr>
            <a:endParaRPr sz="1200">
              <a:solidFill>
                <a:schemeClr val="accent2"/>
              </a:solidFill>
              <a:latin typeface="Roboto"/>
              <a:ea typeface="Roboto"/>
              <a:cs typeface="Roboto"/>
              <a:sym typeface="Roboto"/>
            </a:endParaRPr>
          </a:p>
          <a:p>
            <a:pPr marL="0" lvl="0" indent="0" algn="l" rtl="0">
              <a:spcBef>
                <a:spcPts val="600"/>
              </a:spcBef>
              <a:spcAft>
                <a:spcPts val="1600"/>
              </a:spcAft>
              <a:buNone/>
            </a:pPr>
            <a:endParaRPr/>
          </a:p>
        </p:txBody>
      </p:sp>
      <p:sp>
        <p:nvSpPr>
          <p:cNvPr id="248" name="Google Shape;248;p40"/>
          <p:cNvSpPr txBox="1">
            <a:spLocks noGrp="1"/>
          </p:cNvSpPr>
          <p:nvPr>
            <p:ph type="title"/>
          </p:nvPr>
        </p:nvSpPr>
        <p:spPr>
          <a:xfrm>
            <a:off x="0" y="0"/>
            <a:ext cx="9144000" cy="831273"/>
          </a:xfrm>
          <a:prstGeom prst="rect">
            <a:avLst/>
          </a:prstGeom>
          <a:solidFill>
            <a:srgbClr val="000000"/>
          </a:solidFill>
        </p:spPr>
        <p:txBody>
          <a:bodyPr spcFirstLastPara="1" wrap="square" lIns="91425" tIns="91425" rIns="91425" bIns="91425" anchor="t" anchorCtr="0">
            <a:noAutofit/>
          </a:bodyPr>
          <a:lstStyle/>
          <a:p>
            <a:pPr lvl="0">
              <a:buSzPts val="1100"/>
            </a:pPr>
            <a:r>
              <a:rPr lang="en" sz="3600" b="1" dirty="0">
                <a:solidFill>
                  <a:srgbClr val="FFC800"/>
                </a:solidFill>
                <a:latin typeface="Comic Sans MS"/>
                <a:ea typeface="Comic Sans MS"/>
                <a:cs typeface="Comic Sans MS"/>
                <a:sym typeface="Comic Sans MS"/>
              </a:rPr>
              <a:t>OLTP: </a:t>
            </a:r>
            <a:r>
              <a:rPr lang="en-US" sz="3600" b="1" dirty="0">
                <a:solidFill>
                  <a:srgbClr val="FFC800"/>
                </a:solidFill>
                <a:latin typeface="Comic Sans MS"/>
                <a:ea typeface="Comic Sans MS"/>
                <a:cs typeface="Comic Sans MS"/>
                <a:sym typeface="Comic Sans MS"/>
              </a:rPr>
              <a:t>Using </a:t>
            </a:r>
            <a:r>
              <a:rPr lang="en" sz="3600" b="1" dirty="0">
                <a:solidFill>
                  <a:srgbClr val="FFC800"/>
                </a:solidFill>
                <a:latin typeface="Comic Sans MS"/>
                <a:ea typeface="Comic Sans MS"/>
                <a:cs typeface="Comic Sans MS"/>
                <a:sym typeface="Comic Sans MS"/>
              </a:rPr>
              <a:t>MySQL </a:t>
            </a:r>
            <a:r>
              <a:rPr lang="en-US" sz="3600" b="1" dirty="0">
                <a:solidFill>
                  <a:srgbClr val="FFC800"/>
                </a:solidFill>
                <a:latin typeface="Comic Sans MS"/>
                <a:ea typeface="Comic Sans MS"/>
                <a:cs typeface="Comic Sans MS"/>
                <a:sym typeface="Comic Sans MS"/>
              </a:rPr>
              <a:t>in Google Cloud (3)</a:t>
            </a:r>
            <a:endParaRPr dirty="0"/>
          </a:p>
        </p:txBody>
      </p:sp>
      <p:pic>
        <p:nvPicPr>
          <p:cNvPr id="249" name="Google Shape;249;p40"/>
          <p:cNvPicPr preferRelativeResize="0"/>
          <p:nvPr/>
        </p:nvPicPr>
        <p:blipFill>
          <a:blip r:embed="rId3">
            <a:alphaModFix/>
          </a:blip>
          <a:stretch>
            <a:fillRect/>
          </a:stretch>
        </p:blipFill>
        <p:spPr>
          <a:xfrm>
            <a:off x="0" y="1726924"/>
            <a:ext cx="9144001" cy="3316690"/>
          </a:xfrm>
          <a:prstGeom prst="rect">
            <a:avLst/>
          </a:prstGeom>
          <a:noFill/>
          <a:ln>
            <a:noFill/>
          </a:ln>
        </p:spPr>
      </p:pic>
      <p:sp>
        <p:nvSpPr>
          <p:cNvPr id="2" name="Slide Number Placeholder 1">
            <a:extLst>
              <a:ext uri="{FF2B5EF4-FFF2-40B4-BE49-F238E27FC236}">
                <a16:creationId xmlns:a16="http://schemas.microsoft.com/office/drawing/2014/main" id="{005E5F9E-8E8F-4C9D-9ABE-BD01A49AD3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body" idx="1"/>
          </p:nvPr>
        </p:nvSpPr>
        <p:spPr>
          <a:xfrm>
            <a:off x="0" y="1027782"/>
            <a:ext cx="9144000" cy="39909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1200" dirty="0">
                <a:solidFill>
                  <a:schemeClr val="accent2"/>
                </a:solidFill>
                <a:latin typeface="Roboto"/>
                <a:ea typeface="Roboto"/>
                <a:cs typeface="Roboto"/>
                <a:sym typeface="Roboto"/>
              </a:rPr>
              <a:t>4. Enter </a:t>
            </a:r>
            <a:r>
              <a:rPr lang="en" sz="1200" b="1" dirty="0">
                <a:solidFill>
                  <a:schemeClr val="accent2"/>
                </a:solidFill>
                <a:latin typeface="Roboto"/>
                <a:ea typeface="Roboto"/>
                <a:cs typeface="Roboto"/>
                <a:sym typeface="Roboto"/>
              </a:rPr>
              <a:t>Instance ID</a:t>
            </a:r>
            <a:r>
              <a:rPr lang="en" sz="1200" dirty="0">
                <a:solidFill>
                  <a:schemeClr val="accent2"/>
                </a:solidFill>
                <a:latin typeface="Roboto"/>
                <a:ea typeface="Roboto"/>
                <a:cs typeface="Roboto"/>
                <a:sym typeface="Roboto"/>
              </a:rPr>
              <a:t>.</a:t>
            </a:r>
            <a:endParaRPr sz="1200" dirty="0">
              <a:solidFill>
                <a:schemeClr val="accent2"/>
              </a:solidFill>
              <a:latin typeface="Roboto"/>
              <a:ea typeface="Roboto"/>
              <a:cs typeface="Roboto"/>
              <a:sym typeface="Roboto"/>
            </a:endParaRPr>
          </a:p>
          <a:p>
            <a:pPr marL="0" lvl="0" indent="0" algn="l" rtl="0">
              <a:lnSpc>
                <a:spcPct val="130434"/>
              </a:lnSpc>
              <a:spcBef>
                <a:spcPts val="1500"/>
              </a:spcBef>
              <a:spcAft>
                <a:spcPts val="0"/>
              </a:spcAft>
              <a:buNone/>
            </a:pPr>
            <a:endParaRPr sz="1200" dirty="0">
              <a:solidFill>
                <a:schemeClr val="accent2"/>
              </a:solidFill>
              <a:latin typeface="Roboto"/>
              <a:ea typeface="Roboto"/>
              <a:cs typeface="Roboto"/>
              <a:sym typeface="Roboto"/>
            </a:endParaRPr>
          </a:p>
          <a:p>
            <a:pPr marL="0" lvl="0" indent="0" algn="l" rtl="0">
              <a:spcBef>
                <a:spcPts val="1500"/>
              </a:spcBef>
              <a:spcAft>
                <a:spcPts val="0"/>
              </a:spcAft>
              <a:buNone/>
            </a:pPr>
            <a:endParaRPr sz="1200" dirty="0">
              <a:solidFill>
                <a:schemeClr val="accent2"/>
              </a:solidFill>
              <a:latin typeface="Roboto"/>
              <a:ea typeface="Roboto"/>
              <a:cs typeface="Roboto"/>
              <a:sym typeface="Roboto"/>
            </a:endParaRPr>
          </a:p>
          <a:p>
            <a:pPr marL="0" lvl="0" indent="0" algn="l" rtl="0">
              <a:spcBef>
                <a:spcPts val="600"/>
              </a:spcBef>
              <a:spcAft>
                <a:spcPts val="1600"/>
              </a:spcAft>
              <a:buNone/>
            </a:pPr>
            <a:endParaRPr dirty="0"/>
          </a:p>
        </p:txBody>
      </p:sp>
      <p:sp>
        <p:nvSpPr>
          <p:cNvPr id="255" name="Google Shape;255;p41"/>
          <p:cNvSpPr txBox="1">
            <a:spLocks noGrp="1"/>
          </p:cNvSpPr>
          <p:nvPr>
            <p:ph type="title"/>
          </p:nvPr>
        </p:nvSpPr>
        <p:spPr>
          <a:xfrm>
            <a:off x="0" y="0"/>
            <a:ext cx="9144000" cy="839585"/>
          </a:xfrm>
          <a:prstGeom prst="rect">
            <a:avLst/>
          </a:prstGeom>
          <a:solidFill>
            <a:srgbClr val="000000"/>
          </a:solidFill>
        </p:spPr>
        <p:txBody>
          <a:bodyPr spcFirstLastPara="1" wrap="square" lIns="91425" tIns="91425" rIns="91425" bIns="91425" anchor="t" anchorCtr="0">
            <a:noAutofit/>
          </a:bodyPr>
          <a:lstStyle/>
          <a:p>
            <a:pPr lvl="0">
              <a:buSzPts val="1100"/>
            </a:pPr>
            <a:r>
              <a:rPr lang="en" sz="3600" b="1" dirty="0">
                <a:solidFill>
                  <a:srgbClr val="FFC800"/>
                </a:solidFill>
                <a:latin typeface="Comic Sans MS"/>
                <a:ea typeface="Comic Sans MS"/>
                <a:cs typeface="Comic Sans MS"/>
                <a:sym typeface="Comic Sans MS"/>
              </a:rPr>
              <a:t>OLTP: </a:t>
            </a:r>
            <a:r>
              <a:rPr lang="en-US" sz="3600" b="1" dirty="0">
                <a:solidFill>
                  <a:srgbClr val="FFC800"/>
                </a:solidFill>
                <a:latin typeface="Comic Sans MS"/>
                <a:ea typeface="Comic Sans MS"/>
                <a:cs typeface="Comic Sans MS"/>
                <a:sym typeface="Comic Sans MS"/>
              </a:rPr>
              <a:t>Using </a:t>
            </a:r>
            <a:r>
              <a:rPr lang="en" sz="3600" b="1" dirty="0">
                <a:solidFill>
                  <a:srgbClr val="FFC800"/>
                </a:solidFill>
                <a:latin typeface="Comic Sans MS"/>
                <a:ea typeface="Comic Sans MS"/>
                <a:cs typeface="Comic Sans MS"/>
                <a:sym typeface="Comic Sans MS"/>
              </a:rPr>
              <a:t>MySQL </a:t>
            </a:r>
            <a:r>
              <a:rPr lang="en-US" sz="3600" b="1" dirty="0">
                <a:solidFill>
                  <a:srgbClr val="FFC800"/>
                </a:solidFill>
                <a:latin typeface="Comic Sans MS"/>
                <a:ea typeface="Comic Sans MS"/>
                <a:cs typeface="Comic Sans MS"/>
                <a:sym typeface="Comic Sans MS"/>
              </a:rPr>
              <a:t>in Google Cloud (4)</a:t>
            </a:r>
            <a:endParaRPr dirty="0"/>
          </a:p>
        </p:txBody>
      </p:sp>
      <p:pic>
        <p:nvPicPr>
          <p:cNvPr id="256" name="Google Shape;256;p41"/>
          <p:cNvPicPr preferRelativeResize="0"/>
          <p:nvPr/>
        </p:nvPicPr>
        <p:blipFill>
          <a:blip r:embed="rId3">
            <a:alphaModFix/>
          </a:blip>
          <a:stretch>
            <a:fillRect/>
          </a:stretch>
        </p:blipFill>
        <p:spPr>
          <a:xfrm>
            <a:off x="2450550" y="1027782"/>
            <a:ext cx="4901149" cy="3990899"/>
          </a:xfrm>
          <a:prstGeom prst="rect">
            <a:avLst/>
          </a:prstGeom>
          <a:noFill/>
          <a:ln>
            <a:noFill/>
          </a:ln>
        </p:spPr>
      </p:pic>
      <p:sp>
        <p:nvSpPr>
          <p:cNvPr id="2" name="Slide Number Placeholder 1">
            <a:extLst>
              <a:ext uri="{FF2B5EF4-FFF2-40B4-BE49-F238E27FC236}">
                <a16:creationId xmlns:a16="http://schemas.microsoft.com/office/drawing/2014/main" id="{0844EB3E-34D2-41DC-9ADD-87026032CC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a:spLocks noGrp="1"/>
          </p:cNvSpPr>
          <p:nvPr>
            <p:ph type="body" idx="1"/>
          </p:nvPr>
        </p:nvSpPr>
        <p:spPr>
          <a:xfrm>
            <a:off x="0" y="1152475"/>
            <a:ext cx="9144000" cy="3990900"/>
          </a:xfrm>
          <a:prstGeom prst="rect">
            <a:avLst/>
          </a:prstGeom>
        </p:spPr>
        <p:txBody>
          <a:bodyPr spcFirstLastPara="1" wrap="square" lIns="91425" tIns="91425" rIns="91425" bIns="91425" anchor="t" anchorCtr="0">
            <a:noAutofit/>
          </a:bodyPr>
          <a:lstStyle/>
          <a:p>
            <a:pPr marL="457200" lvl="0" indent="-304800" algn="l" rtl="0">
              <a:spcBef>
                <a:spcPts val="600"/>
              </a:spcBef>
              <a:spcAft>
                <a:spcPts val="0"/>
              </a:spcAft>
              <a:buClr>
                <a:schemeClr val="accent2"/>
              </a:buClr>
              <a:buSzPts val="1200"/>
              <a:buFont typeface="Roboto"/>
              <a:buAutoNum type="arabicPeriod"/>
            </a:pPr>
            <a:r>
              <a:rPr lang="en" sz="1200" dirty="0">
                <a:solidFill>
                  <a:schemeClr val="accent2"/>
                </a:solidFill>
                <a:latin typeface="Roboto"/>
                <a:ea typeface="Roboto"/>
                <a:cs typeface="Roboto"/>
                <a:sym typeface="Roboto"/>
              </a:rPr>
              <a:t>In the Google Cloud Platform Console, click the Cloud Shell icon in the upper right corner.</a:t>
            </a:r>
            <a:endParaRPr sz="1200" dirty="0">
              <a:solidFill>
                <a:schemeClr val="accent2"/>
              </a:solidFill>
              <a:latin typeface="Roboto"/>
              <a:ea typeface="Roboto"/>
              <a:cs typeface="Roboto"/>
              <a:sym typeface="Roboto"/>
            </a:endParaRPr>
          </a:p>
          <a:p>
            <a:pPr marL="914400" lvl="0" indent="0" algn="l" rtl="0">
              <a:spcBef>
                <a:spcPts val="600"/>
              </a:spcBef>
              <a:spcAft>
                <a:spcPts val="0"/>
              </a:spcAft>
              <a:buNone/>
            </a:pPr>
            <a:endParaRPr sz="1200" dirty="0">
              <a:solidFill>
                <a:schemeClr val="accent2"/>
              </a:solidFill>
              <a:latin typeface="Roboto"/>
              <a:ea typeface="Roboto"/>
              <a:cs typeface="Roboto"/>
              <a:sym typeface="Roboto"/>
            </a:endParaRPr>
          </a:p>
          <a:p>
            <a:pPr marL="0" lvl="0" indent="0" algn="l" rtl="0">
              <a:lnSpc>
                <a:spcPct val="130434"/>
              </a:lnSpc>
              <a:spcBef>
                <a:spcPts val="600"/>
              </a:spcBef>
              <a:spcAft>
                <a:spcPts val="0"/>
              </a:spcAft>
              <a:buNone/>
            </a:pPr>
            <a:endParaRPr sz="1200" dirty="0">
              <a:solidFill>
                <a:schemeClr val="accent2"/>
              </a:solidFill>
              <a:latin typeface="Roboto"/>
              <a:ea typeface="Roboto"/>
              <a:cs typeface="Roboto"/>
              <a:sym typeface="Roboto"/>
            </a:endParaRPr>
          </a:p>
          <a:p>
            <a:pPr marL="0" lvl="0" indent="0" algn="l" rtl="0">
              <a:lnSpc>
                <a:spcPct val="130434"/>
              </a:lnSpc>
              <a:spcBef>
                <a:spcPts val="1500"/>
              </a:spcBef>
              <a:spcAft>
                <a:spcPts val="0"/>
              </a:spcAft>
              <a:buNone/>
            </a:pPr>
            <a:endParaRPr sz="1200" dirty="0">
              <a:solidFill>
                <a:schemeClr val="accent2"/>
              </a:solidFill>
              <a:latin typeface="Roboto"/>
              <a:ea typeface="Roboto"/>
              <a:cs typeface="Roboto"/>
              <a:sym typeface="Roboto"/>
            </a:endParaRPr>
          </a:p>
          <a:p>
            <a:pPr marL="0" lvl="0" indent="0" algn="l" rtl="0">
              <a:lnSpc>
                <a:spcPct val="130434"/>
              </a:lnSpc>
              <a:spcBef>
                <a:spcPts val="1500"/>
              </a:spcBef>
              <a:spcAft>
                <a:spcPts val="0"/>
              </a:spcAft>
              <a:buNone/>
            </a:pPr>
            <a:r>
              <a:rPr lang="en" sz="1200" dirty="0">
                <a:solidFill>
                  <a:schemeClr val="accent2"/>
                </a:solidFill>
                <a:latin typeface="Roboto"/>
                <a:ea typeface="Roboto"/>
                <a:cs typeface="Roboto"/>
                <a:sym typeface="Roboto"/>
              </a:rPr>
              <a:t>   2.     At the Cloud Shell prompt, connect to your Cloud SQL instance:</a:t>
            </a:r>
            <a:endParaRPr sz="1200" dirty="0">
              <a:solidFill>
                <a:schemeClr val="accent2"/>
              </a:solidFill>
              <a:latin typeface="Roboto"/>
              <a:ea typeface="Roboto"/>
              <a:cs typeface="Roboto"/>
              <a:sym typeface="Roboto"/>
            </a:endParaRPr>
          </a:p>
          <a:p>
            <a:pPr marL="0" lvl="0" indent="0" algn="l" rtl="0">
              <a:lnSpc>
                <a:spcPct val="130434"/>
              </a:lnSpc>
              <a:spcBef>
                <a:spcPts val="1500"/>
              </a:spcBef>
              <a:spcAft>
                <a:spcPts val="0"/>
              </a:spcAft>
              <a:buNone/>
            </a:pPr>
            <a:endParaRPr sz="1200" dirty="0">
              <a:solidFill>
                <a:schemeClr val="accent2"/>
              </a:solidFill>
              <a:latin typeface="Roboto"/>
              <a:ea typeface="Roboto"/>
              <a:cs typeface="Roboto"/>
              <a:sym typeface="Roboto"/>
            </a:endParaRPr>
          </a:p>
          <a:p>
            <a:pPr marL="0" lvl="0" indent="0" algn="l" rtl="0">
              <a:spcBef>
                <a:spcPts val="1500"/>
              </a:spcBef>
              <a:spcAft>
                <a:spcPts val="0"/>
              </a:spcAft>
              <a:buNone/>
            </a:pPr>
            <a:endParaRPr sz="1200" dirty="0">
              <a:solidFill>
                <a:schemeClr val="accent2"/>
              </a:solidFill>
              <a:latin typeface="Roboto"/>
              <a:ea typeface="Roboto"/>
              <a:cs typeface="Roboto"/>
              <a:sym typeface="Roboto"/>
            </a:endParaRPr>
          </a:p>
          <a:p>
            <a:pPr marL="0" lvl="0" indent="0" algn="l" rtl="0">
              <a:spcBef>
                <a:spcPts val="600"/>
              </a:spcBef>
              <a:spcAft>
                <a:spcPts val="1600"/>
              </a:spcAft>
              <a:buNone/>
            </a:pPr>
            <a:endParaRPr dirty="0"/>
          </a:p>
        </p:txBody>
      </p:sp>
      <p:sp>
        <p:nvSpPr>
          <p:cNvPr id="262" name="Google Shape;262;p42"/>
          <p:cNvSpPr txBox="1">
            <a:spLocks noGrp="1"/>
          </p:cNvSpPr>
          <p:nvPr>
            <p:ph type="title"/>
          </p:nvPr>
        </p:nvSpPr>
        <p:spPr>
          <a:xfrm>
            <a:off x="0" y="0"/>
            <a:ext cx="9144000" cy="1158900"/>
          </a:xfrm>
          <a:prstGeom prst="rect">
            <a:avLst/>
          </a:prstGeom>
          <a:solidFill>
            <a:srgbClr val="000000"/>
          </a:solidFill>
        </p:spPr>
        <p:txBody>
          <a:bodyPr spcFirstLastPara="1" wrap="square" lIns="91425" tIns="91425" rIns="91425" bIns="91425" anchor="t" anchorCtr="0">
            <a:noAutofit/>
          </a:bodyPr>
          <a:lstStyle/>
          <a:p>
            <a:pPr lvl="0">
              <a:buSzPts val="1100"/>
            </a:pPr>
            <a:r>
              <a:rPr lang="en" sz="3600" b="1" dirty="0">
                <a:solidFill>
                  <a:srgbClr val="FFC800"/>
                </a:solidFill>
                <a:latin typeface="Comic Sans MS"/>
                <a:ea typeface="Comic Sans MS"/>
                <a:cs typeface="Comic Sans MS"/>
                <a:sym typeface="Comic Sans MS"/>
              </a:rPr>
              <a:t>OLTP: </a:t>
            </a:r>
            <a:r>
              <a:rPr lang="en-US" sz="3600" b="1" dirty="0">
                <a:solidFill>
                  <a:srgbClr val="FFC800"/>
                </a:solidFill>
                <a:latin typeface="Comic Sans MS"/>
                <a:ea typeface="Comic Sans MS"/>
                <a:cs typeface="Comic Sans MS"/>
                <a:sym typeface="Comic Sans MS"/>
              </a:rPr>
              <a:t>Using </a:t>
            </a:r>
            <a:r>
              <a:rPr lang="en" sz="3600" b="1" dirty="0">
                <a:solidFill>
                  <a:srgbClr val="FFC800"/>
                </a:solidFill>
                <a:latin typeface="Comic Sans MS"/>
                <a:ea typeface="Comic Sans MS"/>
                <a:cs typeface="Comic Sans MS"/>
                <a:sym typeface="Comic Sans MS"/>
              </a:rPr>
              <a:t>MySQL </a:t>
            </a:r>
            <a:r>
              <a:rPr lang="en-US" sz="3600" b="1" dirty="0">
                <a:solidFill>
                  <a:srgbClr val="FFC800"/>
                </a:solidFill>
                <a:latin typeface="Comic Sans MS"/>
                <a:ea typeface="Comic Sans MS"/>
                <a:cs typeface="Comic Sans MS"/>
                <a:sym typeface="Comic Sans MS"/>
              </a:rPr>
              <a:t>in Google Cloud (5)</a:t>
            </a:r>
            <a:endParaRPr sz="3600" b="1" dirty="0">
              <a:solidFill>
                <a:srgbClr val="FFC800"/>
              </a:solidFill>
              <a:latin typeface="Comic Sans MS"/>
              <a:ea typeface="Comic Sans MS"/>
              <a:cs typeface="Comic Sans MS"/>
              <a:sym typeface="Comic Sans MS"/>
            </a:endParaRPr>
          </a:p>
        </p:txBody>
      </p:sp>
      <p:pic>
        <p:nvPicPr>
          <p:cNvPr id="263" name="Google Shape;263;p42"/>
          <p:cNvPicPr preferRelativeResize="0"/>
          <p:nvPr/>
        </p:nvPicPr>
        <p:blipFill>
          <a:blip r:embed="rId3">
            <a:alphaModFix/>
          </a:blip>
          <a:stretch>
            <a:fillRect/>
          </a:stretch>
        </p:blipFill>
        <p:spPr>
          <a:xfrm>
            <a:off x="2526925" y="1825375"/>
            <a:ext cx="3657600" cy="552450"/>
          </a:xfrm>
          <a:prstGeom prst="rect">
            <a:avLst/>
          </a:prstGeom>
          <a:noFill/>
          <a:ln>
            <a:noFill/>
          </a:ln>
        </p:spPr>
      </p:pic>
      <p:pic>
        <p:nvPicPr>
          <p:cNvPr id="264" name="Google Shape;264;p42"/>
          <p:cNvPicPr preferRelativeResize="0"/>
          <p:nvPr/>
        </p:nvPicPr>
        <p:blipFill>
          <a:blip r:embed="rId4">
            <a:alphaModFix/>
          </a:blip>
          <a:stretch>
            <a:fillRect/>
          </a:stretch>
        </p:blipFill>
        <p:spPr>
          <a:xfrm>
            <a:off x="0" y="3251157"/>
            <a:ext cx="9143998" cy="1605485"/>
          </a:xfrm>
          <a:prstGeom prst="rect">
            <a:avLst/>
          </a:prstGeom>
          <a:noFill/>
          <a:ln>
            <a:noFill/>
          </a:ln>
        </p:spPr>
      </p:pic>
      <p:sp>
        <p:nvSpPr>
          <p:cNvPr id="2" name="Slide Number Placeholder 1">
            <a:extLst>
              <a:ext uri="{FF2B5EF4-FFF2-40B4-BE49-F238E27FC236}">
                <a16:creationId xmlns:a16="http://schemas.microsoft.com/office/drawing/2014/main" id="{E7DA348C-25E9-4495-A9D2-7A0A0538C3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3"/>
          <p:cNvSpPr txBox="1">
            <a:spLocks noGrp="1"/>
          </p:cNvSpPr>
          <p:nvPr>
            <p:ph type="body" idx="1"/>
          </p:nvPr>
        </p:nvSpPr>
        <p:spPr>
          <a:xfrm>
            <a:off x="0" y="1152475"/>
            <a:ext cx="9144000" cy="3990900"/>
          </a:xfrm>
          <a:prstGeom prst="rect">
            <a:avLst/>
          </a:prstGeom>
        </p:spPr>
        <p:txBody>
          <a:bodyPr spcFirstLastPara="1" wrap="square" lIns="91425" tIns="91425" rIns="91425" bIns="91425" anchor="t" anchorCtr="0">
            <a:noAutofit/>
          </a:bodyPr>
          <a:lstStyle/>
          <a:p>
            <a:pPr marL="457200" lvl="0" indent="-304800" algn="l" rtl="0">
              <a:spcBef>
                <a:spcPts val="600"/>
              </a:spcBef>
              <a:spcAft>
                <a:spcPts val="0"/>
              </a:spcAft>
              <a:buClr>
                <a:schemeClr val="accent2"/>
              </a:buClr>
              <a:buSzPts val="1200"/>
              <a:buFont typeface="Roboto"/>
              <a:buAutoNum type="arabicPeriod"/>
            </a:pPr>
            <a:r>
              <a:rPr lang="en" sz="1200">
                <a:solidFill>
                  <a:schemeClr val="accent2"/>
                </a:solidFill>
                <a:latin typeface="Roboto"/>
                <a:ea typeface="Roboto"/>
                <a:cs typeface="Roboto"/>
                <a:sym typeface="Roboto"/>
              </a:rPr>
              <a:t>Create a SQL database on your Cloud SQL instance:</a:t>
            </a:r>
            <a:endParaRPr sz="1200">
              <a:solidFill>
                <a:schemeClr val="accent2"/>
              </a:solidFill>
              <a:latin typeface="Roboto"/>
              <a:ea typeface="Roboto"/>
              <a:cs typeface="Roboto"/>
              <a:sym typeface="Roboto"/>
            </a:endParaRPr>
          </a:p>
          <a:p>
            <a:pPr marL="457200" lvl="0" indent="-304800" algn="l" rtl="0">
              <a:spcBef>
                <a:spcPts val="0"/>
              </a:spcBef>
              <a:spcAft>
                <a:spcPts val="0"/>
              </a:spcAft>
              <a:buClr>
                <a:schemeClr val="accent2"/>
              </a:buClr>
              <a:buSzPts val="1200"/>
              <a:buFont typeface="Roboto"/>
              <a:buAutoNum type="arabicPeriod"/>
            </a:pPr>
            <a:r>
              <a:rPr lang="en" sz="1200">
                <a:solidFill>
                  <a:schemeClr val="accent2"/>
                </a:solidFill>
                <a:latin typeface="Roboto"/>
                <a:ea typeface="Roboto"/>
                <a:cs typeface="Roboto"/>
                <a:sym typeface="Roboto"/>
              </a:rPr>
              <a:t>Insert sample data into the guestbook database:</a:t>
            </a:r>
            <a:endParaRPr sz="1200">
              <a:solidFill>
                <a:schemeClr val="accent2"/>
              </a:solidFill>
              <a:latin typeface="Roboto"/>
              <a:ea typeface="Roboto"/>
              <a:cs typeface="Roboto"/>
              <a:sym typeface="Roboto"/>
            </a:endParaRPr>
          </a:p>
          <a:p>
            <a:pPr marL="457200" lvl="0" indent="-304800" algn="l" rtl="0">
              <a:spcBef>
                <a:spcPts val="0"/>
              </a:spcBef>
              <a:spcAft>
                <a:spcPts val="0"/>
              </a:spcAft>
              <a:buClr>
                <a:schemeClr val="accent2"/>
              </a:buClr>
              <a:buSzPts val="1200"/>
              <a:buFont typeface="Roboto"/>
              <a:buAutoNum type="arabicPeriod"/>
            </a:pPr>
            <a:r>
              <a:rPr lang="en" sz="1200">
                <a:solidFill>
                  <a:schemeClr val="accent2"/>
                </a:solidFill>
                <a:latin typeface="Roboto"/>
                <a:ea typeface="Roboto"/>
                <a:cs typeface="Roboto"/>
                <a:sym typeface="Roboto"/>
              </a:rPr>
              <a:t>Retrieve the data:</a:t>
            </a:r>
            <a:endParaRPr sz="1200">
              <a:solidFill>
                <a:schemeClr val="accent2"/>
              </a:solidFill>
              <a:latin typeface="Roboto"/>
              <a:ea typeface="Roboto"/>
              <a:cs typeface="Roboto"/>
              <a:sym typeface="Roboto"/>
            </a:endParaRPr>
          </a:p>
          <a:p>
            <a:pPr marL="914400" lvl="0" indent="0" algn="l" rtl="0">
              <a:spcBef>
                <a:spcPts val="600"/>
              </a:spcBef>
              <a:spcAft>
                <a:spcPts val="0"/>
              </a:spcAft>
              <a:buNone/>
            </a:pPr>
            <a:endParaRPr sz="1200">
              <a:solidFill>
                <a:schemeClr val="accent2"/>
              </a:solidFill>
              <a:latin typeface="Roboto"/>
              <a:ea typeface="Roboto"/>
              <a:cs typeface="Roboto"/>
              <a:sym typeface="Roboto"/>
            </a:endParaRPr>
          </a:p>
          <a:p>
            <a:pPr marL="0" lvl="0" indent="0" algn="l" rtl="0">
              <a:spcBef>
                <a:spcPts val="600"/>
              </a:spcBef>
              <a:spcAft>
                <a:spcPts val="0"/>
              </a:spcAft>
              <a:buNone/>
            </a:pPr>
            <a:endParaRPr sz="1200">
              <a:solidFill>
                <a:schemeClr val="accent2"/>
              </a:solidFill>
              <a:latin typeface="Roboto"/>
              <a:ea typeface="Roboto"/>
              <a:cs typeface="Roboto"/>
              <a:sym typeface="Roboto"/>
            </a:endParaRPr>
          </a:p>
          <a:p>
            <a:pPr marL="0" lvl="0" indent="0" algn="l" rtl="0">
              <a:spcBef>
                <a:spcPts val="600"/>
              </a:spcBef>
              <a:spcAft>
                <a:spcPts val="1600"/>
              </a:spcAft>
              <a:buNone/>
            </a:pPr>
            <a:endParaRPr/>
          </a:p>
        </p:txBody>
      </p:sp>
      <p:sp>
        <p:nvSpPr>
          <p:cNvPr id="270" name="Google Shape;270;p43"/>
          <p:cNvSpPr txBox="1">
            <a:spLocks noGrp="1"/>
          </p:cNvSpPr>
          <p:nvPr>
            <p:ph type="title"/>
          </p:nvPr>
        </p:nvSpPr>
        <p:spPr>
          <a:xfrm>
            <a:off x="0" y="0"/>
            <a:ext cx="9144000" cy="1158900"/>
          </a:xfrm>
          <a:prstGeom prst="rect">
            <a:avLst/>
          </a:prstGeom>
          <a:solidFill>
            <a:srgbClr val="000000"/>
          </a:solidFill>
        </p:spPr>
        <p:txBody>
          <a:bodyPr spcFirstLastPara="1" wrap="square" lIns="91425" tIns="91425" rIns="91425" bIns="91425" anchor="t" anchorCtr="0">
            <a:noAutofit/>
          </a:bodyPr>
          <a:lstStyle/>
          <a:p>
            <a:pPr lvl="0">
              <a:buSzPts val="1100"/>
            </a:pPr>
            <a:r>
              <a:rPr lang="en" sz="3600" b="1" dirty="0">
                <a:solidFill>
                  <a:srgbClr val="FFC800"/>
                </a:solidFill>
                <a:latin typeface="Comic Sans MS"/>
                <a:ea typeface="Comic Sans MS"/>
                <a:cs typeface="Comic Sans MS"/>
                <a:sym typeface="Comic Sans MS"/>
              </a:rPr>
              <a:t>OLTP: </a:t>
            </a:r>
            <a:r>
              <a:rPr lang="en-US" sz="3600" b="1" dirty="0">
                <a:solidFill>
                  <a:srgbClr val="FFC800"/>
                </a:solidFill>
                <a:latin typeface="Comic Sans MS"/>
                <a:ea typeface="Comic Sans MS"/>
                <a:cs typeface="Comic Sans MS"/>
                <a:sym typeface="Comic Sans MS"/>
              </a:rPr>
              <a:t>Using </a:t>
            </a:r>
            <a:r>
              <a:rPr lang="en" sz="3600" b="1" dirty="0">
                <a:solidFill>
                  <a:srgbClr val="FFC800"/>
                </a:solidFill>
                <a:latin typeface="Comic Sans MS"/>
                <a:ea typeface="Comic Sans MS"/>
                <a:cs typeface="Comic Sans MS"/>
                <a:sym typeface="Comic Sans MS"/>
              </a:rPr>
              <a:t>MySQL </a:t>
            </a:r>
            <a:r>
              <a:rPr lang="en-US" sz="3600" b="1" dirty="0">
                <a:solidFill>
                  <a:srgbClr val="FFC800"/>
                </a:solidFill>
                <a:latin typeface="Comic Sans MS"/>
                <a:ea typeface="Comic Sans MS"/>
                <a:cs typeface="Comic Sans MS"/>
                <a:sym typeface="Comic Sans MS"/>
              </a:rPr>
              <a:t>in Google Cloud (6) </a:t>
            </a:r>
            <a:r>
              <a:rPr lang="en" b="1" dirty="0">
                <a:solidFill>
                  <a:srgbClr val="FFC800"/>
                </a:solidFill>
                <a:latin typeface="Comic Sans MS"/>
                <a:ea typeface="Comic Sans MS"/>
                <a:cs typeface="Comic Sans MS"/>
                <a:sym typeface="Comic Sans MS"/>
              </a:rPr>
              <a:t>Create a database and upload data</a:t>
            </a:r>
            <a:endParaRPr b="1" dirty="0">
              <a:solidFill>
                <a:srgbClr val="FFC800"/>
              </a:solidFill>
              <a:latin typeface="Comic Sans MS"/>
              <a:ea typeface="Comic Sans MS"/>
              <a:cs typeface="Comic Sans MS"/>
              <a:sym typeface="Comic Sans MS"/>
            </a:endParaRPr>
          </a:p>
        </p:txBody>
      </p:sp>
      <p:pic>
        <p:nvPicPr>
          <p:cNvPr id="271" name="Google Shape;271;p43"/>
          <p:cNvPicPr preferRelativeResize="0"/>
          <p:nvPr/>
        </p:nvPicPr>
        <p:blipFill>
          <a:blip r:embed="rId3">
            <a:alphaModFix/>
          </a:blip>
          <a:stretch>
            <a:fillRect/>
          </a:stretch>
        </p:blipFill>
        <p:spPr>
          <a:xfrm>
            <a:off x="0" y="1158900"/>
            <a:ext cx="9143999" cy="3816225"/>
          </a:xfrm>
          <a:prstGeom prst="rect">
            <a:avLst/>
          </a:prstGeom>
          <a:noFill/>
          <a:ln>
            <a:noFill/>
          </a:ln>
        </p:spPr>
      </p:pic>
      <p:sp>
        <p:nvSpPr>
          <p:cNvPr id="2" name="Slide Number Placeholder 1">
            <a:extLst>
              <a:ext uri="{FF2B5EF4-FFF2-40B4-BE49-F238E27FC236}">
                <a16:creationId xmlns:a16="http://schemas.microsoft.com/office/drawing/2014/main" id="{9CED5149-6941-4734-A2C5-A4C45FE8E5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4"/>
          <p:cNvSpPr txBox="1">
            <a:spLocks noGrp="1"/>
          </p:cNvSpPr>
          <p:nvPr>
            <p:ph type="title"/>
          </p:nvPr>
        </p:nvSpPr>
        <p:spPr>
          <a:xfrm>
            <a:off x="0" y="0"/>
            <a:ext cx="9144000" cy="1158900"/>
          </a:xfrm>
          <a:prstGeom prst="rect">
            <a:avLst/>
          </a:prstGeom>
          <a:solidFill>
            <a:srgbClr val="000000"/>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b="1" dirty="0">
                <a:solidFill>
                  <a:srgbClr val="FFC800"/>
                </a:solidFill>
                <a:latin typeface="Comic Sans MS"/>
                <a:ea typeface="Comic Sans MS"/>
                <a:cs typeface="Comic Sans MS"/>
                <a:sym typeface="Comic Sans MS"/>
              </a:rPr>
              <a:t>OLAP </a:t>
            </a:r>
            <a:r>
              <a:rPr lang="en-US" sz="3600" b="1" dirty="0">
                <a:solidFill>
                  <a:srgbClr val="FFC800"/>
                </a:solidFill>
                <a:latin typeface="Comic Sans MS"/>
                <a:ea typeface="Comic Sans MS"/>
                <a:cs typeface="Comic Sans MS"/>
                <a:sym typeface="Comic Sans MS"/>
              </a:rPr>
              <a:t>in the Cloud</a:t>
            </a:r>
            <a:endParaRPr dirty="0"/>
          </a:p>
        </p:txBody>
      </p:sp>
      <p:graphicFrame>
        <p:nvGraphicFramePr>
          <p:cNvPr id="277" name="Google Shape;277;p44"/>
          <p:cNvGraphicFramePr/>
          <p:nvPr/>
        </p:nvGraphicFramePr>
        <p:xfrm>
          <a:off x="0" y="1158850"/>
          <a:ext cx="9144000" cy="3984625"/>
        </p:xfrm>
        <a:graphic>
          <a:graphicData uri="http://schemas.openxmlformats.org/drawingml/2006/table">
            <a:tbl>
              <a:tblPr>
                <a:noFill/>
                <a:tableStyleId>{F93DBEAD-30A2-42A3-983B-081764378896}</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458500">
                <a:tc>
                  <a:txBody>
                    <a:bodyPr/>
                    <a:lstStyle/>
                    <a:p>
                      <a:pPr marL="0" lvl="0" indent="0" algn="l" rtl="0">
                        <a:spcBef>
                          <a:spcPts val="0"/>
                        </a:spcBef>
                        <a:spcAft>
                          <a:spcPts val="0"/>
                        </a:spcAft>
                        <a:buNone/>
                      </a:pPr>
                      <a:r>
                        <a:rPr lang="en"/>
                        <a:t>Type of databases</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2001350">
                <a:tc>
                  <a:txBody>
                    <a:bodyPr/>
                    <a:lstStyle/>
                    <a:p>
                      <a:pPr marL="0" lvl="0" indent="0" algn="l" rtl="0">
                        <a:spcBef>
                          <a:spcPts val="0"/>
                        </a:spcBef>
                        <a:spcAft>
                          <a:spcPts val="0"/>
                        </a:spcAft>
                        <a:buNone/>
                      </a:pPr>
                      <a:r>
                        <a:rPr lang="en"/>
                        <a:t>Traditional Data Warehouses</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solidFill>
                            <a:schemeClr val="dk1"/>
                          </a:solidFill>
                        </a:rPr>
                        <a:t>SQL Data Warehouse</a:t>
                      </a:r>
                      <a:endParaRPr>
                        <a:solidFill>
                          <a:schemeClr val="dk1"/>
                        </a:solidFill>
                      </a:endParaRPr>
                    </a:p>
                  </a:txBody>
                  <a:tcPr marL="91425" marR="91425" marT="91425" marB="91425"/>
                </a:tc>
                <a:extLst>
                  <a:ext uri="{0D108BD9-81ED-4DB2-BD59-A6C34878D82A}">
                    <a16:rowId xmlns:a16="http://schemas.microsoft.com/office/drawing/2014/main" val="10001"/>
                  </a:ext>
                </a:extLst>
              </a:tr>
              <a:tr h="1524775">
                <a:tc>
                  <a:txBody>
                    <a:bodyPr/>
                    <a:lstStyle/>
                    <a:p>
                      <a:pPr marL="0" lvl="0" indent="0" algn="l" rtl="0">
                        <a:spcBef>
                          <a:spcPts val="0"/>
                        </a:spcBef>
                        <a:spcAft>
                          <a:spcPts val="0"/>
                        </a:spcAft>
                        <a:buNone/>
                      </a:pPr>
                      <a:endParaRPr/>
                    </a:p>
                    <a:p>
                      <a:pPr marL="0" lvl="0" indent="0" algn="l" rtl="0">
                        <a:spcBef>
                          <a:spcPts val="0"/>
                        </a:spcBef>
                        <a:spcAft>
                          <a:spcPts val="0"/>
                        </a:spcAft>
                        <a:buNone/>
                      </a:pPr>
                      <a:r>
                        <a:rPr lang="en"/>
                        <a:t>Other Vendors</a:t>
                      </a:r>
                      <a:endParaRPr/>
                    </a:p>
                  </a:txBody>
                  <a:tcPr marL="91425" marR="91425" marT="91425" marB="91425"/>
                </a:tc>
                <a:tc gridSpan="3">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pic>
        <p:nvPicPr>
          <p:cNvPr id="278" name="Google Shape;278;p44"/>
          <p:cNvPicPr preferRelativeResize="0"/>
          <p:nvPr/>
        </p:nvPicPr>
        <p:blipFill>
          <a:blip r:embed="rId3">
            <a:alphaModFix/>
          </a:blip>
          <a:stretch>
            <a:fillRect/>
          </a:stretch>
        </p:blipFill>
        <p:spPr>
          <a:xfrm>
            <a:off x="2390325" y="1823726"/>
            <a:ext cx="1868673" cy="1034825"/>
          </a:xfrm>
          <a:prstGeom prst="rect">
            <a:avLst/>
          </a:prstGeom>
          <a:noFill/>
          <a:ln>
            <a:noFill/>
          </a:ln>
        </p:spPr>
      </p:pic>
      <p:pic>
        <p:nvPicPr>
          <p:cNvPr id="279" name="Google Shape;279;p44"/>
          <p:cNvPicPr preferRelativeResize="0"/>
          <p:nvPr/>
        </p:nvPicPr>
        <p:blipFill>
          <a:blip r:embed="rId4">
            <a:alphaModFix/>
          </a:blip>
          <a:stretch>
            <a:fillRect/>
          </a:stretch>
        </p:blipFill>
        <p:spPr>
          <a:xfrm>
            <a:off x="4791600" y="1864475"/>
            <a:ext cx="1706050" cy="853025"/>
          </a:xfrm>
          <a:prstGeom prst="rect">
            <a:avLst/>
          </a:prstGeom>
          <a:noFill/>
          <a:ln>
            <a:noFill/>
          </a:ln>
        </p:spPr>
      </p:pic>
      <p:pic>
        <p:nvPicPr>
          <p:cNvPr id="280" name="Google Shape;280;p44"/>
          <p:cNvPicPr preferRelativeResize="0"/>
          <p:nvPr/>
        </p:nvPicPr>
        <p:blipFill>
          <a:blip r:embed="rId5">
            <a:alphaModFix/>
          </a:blip>
          <a:stretch>
            <a:fillRect/>
          </a:stretch>
        </p:blipFill>
        <p:spPr>
          <a:xfrm>
            <a:off x="7194425" y="1992300"/>
            <a:ext cx="1158900" cy="1158900"/>
          </a:xfrm>
          <a:prstGeom prst="rect">
            <a:avLst/>
          </a:prstGeom>
          <a:noFill/>
          <a:ln>
            <a:noFill/>
          </a:ln>
        </p:spPr>
      </p:pic>
      <p:pic>
        <p:nvPicPr>
          <p:cNvPr id="281" name="Google Shape;281;p44"/>
          <p:cNvPicPr preferRelativeResize="0"/>
          <p:nvPr/>
        </p:nvPicPr>
        <p:blipFill>
          <a:blip r:embed="rId6">
            <a:alphaModFix/>
          </a:blip>
          <a:stretch>
            <a:fillRect/>
          </a:stretch>
        </p:blipFill>
        <p:spPr>
          <a:xfrm>
            <a:off x="7935775" y="3618691"/>
            <a:ext cx="1158900" cy="894962"/>
          </a:xfrm>
          <a:prstGeom prst="rect">
            <a:avLst/>
          </a:prstGeom>
          <a:noFill/>
          <a:ln>
            <a:noFill/>
          </a:ln>
        </p:spPr>
      </p:pic>
      <p:pic>
        <p:nvPicPr>
          <p:cNvPr id="282" name="Google Shape;282;p44"/>
          <p:cNvPicPr preferRelativeResize="0"/>
          <p:nvPr/>
        </p:nvPicPr>
        <p:blipFill>
          <a:blip r:embed="rId7">
            <a:alphaModFix/>
          </a:blip>
          <a:stretch>
            <a:fillRect/>
          </a:stretch>
        </p:blipFill>
        <p:spPr>
          <a:xfrm>
            <a:off x="6668775" y="3746821"/>
            <a:ext cx="1220451" cy="638700"/>
          </a:xfrm>
          <a:prstGeom prst="rect">
            <a:avLst/>
          </a:prstGeom>
          <a:noFill/>
          <a:ln>
            <a:noFill/>
          </a:ln>
        </p:spPr>
      </p:pic>
      <p:pic>
        <p:nvPicPr>
          <p:cNvPr id="283" name="Google Shape;283;p44"/>
          <p:cNvPicPr preferRelativeResize="0"/>
          <p:nvPr/>
        </p:nvPicPr>
        <p:blipFill>
          <a:blip r:embed="rId8">
            <a:alphaModFix/>
          </a:blip>
          <a:stretch>
            <a:fillRect/>
          </a:stretch>
        </p:blipFill>
        <p:spPr>
          <a:xfrm>
            <a:off x="5602700" y="3687125"/>
            <a:ext cx="894950" cy="894950"/>
          </a:xfrm>
          <a:prstGeom prst="rect">
            <a:avLst/>
          </a:prstGeom>
          <a:noFill/>
          <a:ln>
            <a:noFill/>
          </a:ln>
        </p:spPr>
      </p:pic>
      <p:pic>
        <p:nvPicPr>
          <p:cNvPr id="284" name="Google Shape;284;p44"/>
          <p:cNvPicPr preferRelativeResize="0"/>
          <p:nvPr/>
        </p:nvPicPr>
        <p:blipFill>
          <a:blip r:embed="rId9">
            <a:alphaModFix/>
          </a:blip>
          <a:stretch>
            <a:fillRect/>
          </a:stretch>
        </p:blipFill>
        <p:spPr>
          <a:xfrm>
            <a:off x="3840550" y="3687121"/>
            <a:ext cx="1591022" cy="894950"/>
          </a:xfrm>
          <a:prstGeom prst="rect">
            <a:avLst/>
          </a:prstGeom>
          <a:noFill/>
          <a:ln>
            <a:noFill/>
          </a:ln>
        </p:spPr>
      </p:pic>
      <p:pic>
        <p:nvPicPr>
          <p:cNvPr id="285" name="Google Shape;285;p44"/>
          <p:cNvPicPr preferRelativeResize="0"/>
          <p:nvPr/>
        </p:nvPicPr>
        <p:blipFill>
          <a:blip r:embed="rId10">
            <a:alphaModFix/>
          </a:blip>
          <a:stretch>
            <a:fillRect/>
          </a:stretch>
        </p:blipFill>
        <p:spPr>
          <a:xfrm>
            <a:off x="2548525" y="3687116"/>
            <a:ext cx="1062250" cy="956025"/>
          </a:xfrm>
          <a:prstGeom prst="rect">
            <a:avLst/>
          </a:prstGeom>
          <a:noFill/>
          <a:ln>
            <a:noFill/>
          </a:ln>
        </p:spPr>
      </p:pic>
      <p:pic>
        <p:nvPicPr>
          <p:cNvPr id="286" name="Google Shape;286;p44"/>
          <p:cNvPicPr preferRelativeResize="0"/>
          <p:nvPr/>
        </p:nvPicPr>
        <p:blipFill>
          <a:blip r:embed="rId11">
            <a:alphaModFix/>
          </a:blip>
          <a:stretch>
            <a:fillRect/>
          </a:stretch>
        </p:blipFill>
        <p:spPr>
          <a:xfrm>
            <a:off x="2997574" y="1098925"/>
            <a:ext cx="763135" cy="571850"/>
          </a:xfrm>
          <a:prstGeom prst="rect">
            <a:avLst/>
          </a:prstGeom>
          <a:noFill/>
          <a:ln>
            <a:noFill/>
          </a:ln>
        </p:spPr>
      </p:pic>
      <p:pic>
        <p:nvPicPr>
          <p:cNvPr id="287" name="Google Shape;287;p44"/>
          <p:cNvPicPr preferRelativeResize="0"/>
          <p:nvPr/>
        </p:nvPicPr>
        <p:blipFill>
          <a:blip r:embed="rId12">
            <a:alphaModFix/>
          </a:blip>
          <a:stretch>
            <a:fillRect/>
          </a:stretch>
        </p:blipFill>
        <p:spPr>
          <a:xfrm>
            <a:off x="5499000" y="1158848"/>
            <a:ext cx="511925" cy="511925"/>
          </a:xfrm>
          <a:prstGeom prst="rect">
            <a:avLst/>
          </a:prstGeom>
          <a:noFill/>
          <a:ln>
            <a:noFill/>
          </a:ln>
        </p:spPr>
      </p:pic>
      <p:pic>
        <p:nvPicPr>
          <p:cNvPr id="288" name="Google Shape;288;p44"/>
          <p:cNvPicPr preferRelativeResize="0"/>
          <p:nvPr/>
        </p:nvPicPr>
        <p:blipFill>
          <a:blip r:embed="rId13">
            <a:alphaModFix/>
          </a:blip>
          <a:stretch>
            <a:fillRect/>
          </a:stretch>
        </p:blipFill>
        <p:spPr>
          <a:xfrm>
            <a:off x="7280024" y="1183999"/>
            <a:ext cx="1378100" cy="398269"/>
          </a:xfrm>
          <a:prstGeom prst="rect">
            <a:avLst/>
          </a:prstGeom>
          <a:noFill/>
          <a:ln>
            <a:noFill/>
          </a:ln>
        </p:spPr>
      </p:pic>
      <p:sp>
        <p:nvSpPr>
          <p:cNvPr id="2" name="Slide Number Placeholder 1">
            <a:extLst>
              <a:ext uri="{FF2B5EF4-FFF2-40B4-BE49-F238E27FC236}">
                <a16:creationId xmlns:a16="http://schemas.microsoft.com/office/drawing/2014/main" id="{5E5E830C-F2EB-46AB-ADBB-90B5C801E1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0"/>
            <a:ext cx="9144000" cy="15117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endParaRPr sz="3600" b="1" dirty="0">
              <a:solidFill>
                <a:srgbClr val="FFC800"/>
              </a:solidFill>
              <a:latin typeface="Comic Sans MS"/>
              <a:ea typeface="Comic Sans MS"/>
              <a:cs typeface="Comic Sans MS"/>
              <a:sym typeface="Comic Sans MS"/>
            </a:endParaRPr>
          </a:p>
          <a:p>
            <a:pPr marL="0" lvl="0" indent="0" algn="ctr" rtl="0">
              <a:spcBef>
                <a:spcPts val="0"/>
              </a:spcBef>
              <a:spcAft>
                <a:spcPts val="0"/>
              </a:spcAft>
              <a:buNone/>
            </a:pPr>
            <a:r>
              <a:rPr lang="en" sz="3600" b="1" dirty="0">
                <a:solidFill>
                  <a:srgbClr val="FFC800"/>
                </a:solidFill>
                <a:latin typeface="Comic Sans MS"/>
                <a:ea typeface="Comic Sans MS"/>
                <a:cs typeface="Comic Sans MS"/>
                <a:sym typeface="Comic Sans MS"/>
              </a:rPr>
              <a:t>What is Cloud Database</a:t>
            </a:r>
            <a:endParaRPr dirty="0">
              <a:solidFill>
                <a:srgbClr val="FFFF00"/>
              </a:solidFill>
            </a:endParaRPr>
          </a:p>
        </p:txBody>
      </p:sp>
      <p:sp>
        <p:nvSpPr>
          <p:cNvPr id="55" name="Google Shape;55;p13"/>
          <p:cNvSpPr txBox="1">
            <a:spLocks noGrp="1"/>
          </p:cNvSpPr>
          <p:nvPr>
            <p:ph type="body" idx="1"/>
          </p:nvPr>
        </p:nvSpPr>
        <p:spPr>
          <a:xfrm>
            <a:off x="0" y="1511700"/>
            <a:ext cx="9144000" cy="350321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b="1" dirty="0"/>
          </a:p>
          <a:p>
            <a:pPr marL="0" lvl="0" indent="0" algn="l" rtl="0">
              <a:spcBef>
                <a:spcPts val="0"/>
              </a:spcBef>
              <a:spcAft>
                <a:spcPts val="0"/>
              </a:spcAft>
              <a:buNone/>
            </a:pPr>
            <a:r>
              <a:rPr lang="en" sz="1600" b="1" dirty="0">
                <a:solidFill>
                  <a:srgbClr val="000000"/>
                </a:solidFill>
              </a:rPr>
              <a:t>Definition:</a:t>
            </a:r>
            <a:endParaRPr sz="1600" b="1" dirty="0">
              <a:solidFill>
                <a:srgbClr val="000000"/>
              </a:solidFill>
            </a:endParaRPr>
          </a:p>
          <a:p>
            <a:pPr marL="457200" lvl="0" indent="-317500" algn="l" rtl="0">
              <a:spcBef>
                <a:spcPts val="0"/>
              </a:spcBef>
              <a:spcAft>
                <a:spcPts val="0"/>
              </a:spcAft>
              <a:buClr>
                <a:srgbClr val="000000"/>
              </a:buClr>
              <a:buSzPts val="1400"/>
              <a:buChar char="●"/>
            </a:pPr>
            <a:r>
              <a:rPr lang="en" sz="1600" dirty="0">
                <a:solidFill>
                  <a:srgbClr val="000000"/>
                </a:solidFill>
                <a:highlight>
                  <a:srgbClr val="FFFFFF"/>
                </a:highlight>
              </a:rPr>
              <a:t>A cloud </a:t>
            </a:r>
            <a:r>
              <a:rPr lang="en" sz="1600" dirty="0">
                <a:solidFill>
                  <a:srgbClr val="000000"/>
                </a:solidFill>
                <a:highlight>
                  <a:srgbClr val="FFFFFF"/>
                </a:highlight>
                <a:uFill>
                  <a:noFill/>
                </a:uFill>
                <a:hlinkClick r:id="rId3"/>
              </a:rPr>
              <a:t>database</a:t>
            </a:r>
            <a:r>
              <a:rPr lang="en" sz="1600" dirty="0">
                <a:solidFill>
                  <a:srgbClr val="000000"/>
                </a:solidFill>
                <a:highlight>
                  <a:srgbClr val="FFFFFF"/>
                </a:highlight>
              </a:rPr>
              <a:t> is a collection of informational content, either </a:t>
            </a:r>
            <a:r>
              <a:rPr lang="en" sz="1600" dirty="0">
                <a:solidFill>
                  <a:srgbClr val="000000"/>
                </a:solidFill>
                <a:highlight>
                  <a:srgbClr val="FFFFFF"/>
                </a:highlight>
                <a:uFill>
                  <a:noFill/>
                </a:uFill>
                <a:hlinkClick r:id="rId4"/>
              </a:rPr>
              <a:t>structured</a:t>
            </a:r>
            <a:r>
              <a:rPr lang="en" sz="1600" dirty="0">
                <a:solidFill>
                  <a:srgbClr val="000000"/>
                </a:solidFill>
                <a:highlight>
                  <a:srgbClr val="FFFFFF"/>
                </a:highlight>
              </a:rPr>
              <a:t> or </a:t>
            </a:r>
            <a:r>
              <a:rPr lang="en" sz="1600" dirty="0">
                <a:solidFill>
                  <a:srgbClr val="000000"/>
                </a:solidFill>
                <a:highlight>
                  <a:srgbClr val="FFFFFF"/>
                </a:highlight>
                <a:uFill>
                  <a:noFill/>
                </a:uFill>
                <a:hlinkClick r:id="rId5"/>
              </a:rPr>
              <a:t>unstructured</a:t>
            </a:r>
            <a:r>
              <a:rPr lang="en" sz="1600" dirty="0">
                <a:solidFill>
                  <a:srgbClr val="000000"/>
                </a:solidFill>
                <a:highlight>
                  <a:srgbClr val="FFFFFF"/>
                </a:highlight>
              </a:rPr>
              <a:t>, that resides on a </a:t>
            </a:r>
            <a:r>
              <a:rPr lang="en" sz="1600" dirty="0">
                <a:solidFill>
                  <a:srgbClr val="000000"/>
                </a:solidFill>
                <a:highlight>
                  <a:srgbClr val="FFFFFF"/>
                </a:highlight>
                <a:uFill>
                  <a:noFill/>
                </a:uFill>
                <a:hlinkClick r:id="rId6"/>
              </a:rPr>
              <a:t>private</a:t>
            </a:r>
            <a:r>
              <a:rPr lang="en" sz="1600" dirty="0">
                <a:solidFill>
                  <a:srgbClr val="000000"/>
                </a:solidFill>
                <a:highlight>
                  <a:srgbClr val="FFFFFF"/>
                </a:highlight>
              </a:rPr>
              <a:t>, public or </a:t>
            </a:r>
            <a:r>
              <a:rPr lang="en" sz="1600" dirty="0">
                <a:solidFill>
                  <a:srgbClr val="000000"/>
                </a:solidFill>
                <a:highlight>
                  <a:srgbClr val="FFFFFF"/>
                </a:highlight>
                <a:uFill>
                  <a:noFill/>
                </a:uFill>
                <a:hlinkClick r:id="rId7"/>
              </a:rPr>
              <a:t>hybrid cloud</a:t>
            </a:r>
            <a:r>
              <a:rPr lang="en" sz="1600" dirty="0">
                <a:solidFill>
                  <a:srgbClr val="000000"/>
                </a:solidFill>
                <a:highlight>
                  <a:srgbClr val="FFFFFF"/>
                </a:highlight>
              </a:rPr>
              <a:t> computing </a:t>
            </a:r>
            <a:r>
              <a:rPr lang="en" sz="1600" dirty="0">
                <a:solidFill>
                  <a:srgbClr val="000000"/>
                </a:solidFill>
                <a:highlight>
                  <a:srgbClr val="FFFFFF"/>
                </a:highlight>
                <a:uFill>
                  <a:noFill/>
                </a:uFill>
                <a:hlinkClick r:id="rId8"/>
              </a:rPr>
              <a:t>infrastructure</a:t>
            </a:r>
            <a:r>
              <a:rPr lang="en" sz="1600" dirty="0">
                <a:solidFill>
                  <a:srgbClr val="000000"/>
                </a:solidFill>
                <a:highlight>
                  <a:srgbClr val="FFFFFF"/>
                </a:highlight>
              </a:rPr>
              <a:t> platform</a:t>
            </a:r>
            <a:endParaRPr sz="1600" dirty="0">
              <a:solidFill>
                <a:srgbClr val="000000"/>
              </a:solidFill>
              <a:highlight>
                <a:srgbClr val="FFFFFF"/>
              </a:highlight>
            </a:endParaRPr>
          </a:p>
          <a:p>
            <a:pPr marL="457200" lvl="0" indent="-317500" algn="l" rtl="0">
              <a:spcBef>
                <a:spcPts val="0"/>
              </a:spcBef>
              <a:spcAft>
                <a:spcPts val="0"/>
              </a:spcAft>
              <a:buClr>
                <a:srgbClr val="000000"/>
              </a:buClr>
              <a:buSzPts val="1400"/>
              <a:buChar char="●"/>
            </a:pPr>
            <a:r>
              <a:rPr lang="en" sz="1600" dirty="0">
                <a:solidFill>
                  <a:srgbClr val="000000"/>
                </a:solidFill>
                <a:highlight>
                  <a:srgbClr val="FFFFFF"/>
                </a:highlight>
              </a:rPr>
              <a:t>It serves many of the same functions as a traditional database with the added flexibility of cloud computing</a:t>
            </a:r>
            <a:endParaRPr sz="1600" dirty="0">
              <a:solidFill>
                <a:srgbClr val="000000"/>
              </a:solidFill>
              <a:highlight>
                <a:srgbClr val="FFFFFF"/>
              </a:highlight>
            </a:endParaRPr>
          </a:p>
          <a:p>
            <a:pPr marL="0" lvl="0" indent="0" algn="l" rtl="0">
              <a:spcBef>
                <a:spcPts val="0"/>
              </a:spcBef>
              <a:spcAft>
                <a:spcPts val="0"/>
              </a:spcAft>
              <a:buNone/>
            </a:pPr>
            <a:r>
              <a:rPr lang="en" sz="1600" b="1" dirty="0">
                <a:solidFill>
                  <a:srgbClr val="000000"/>
                </a:solidFill>
                <a:highlight>
                  <a:srgbClr val="FFFFFF"/>
                </a:highlight>
              </a:rPr>
              <a:t>Key features:</a:t>
            </a:r>
            <a:endParaRPr sz="1600" b="1" dirty="0">
              <a:solidFill>
                <a:srgbClr val="000000"/>
              </a:solidFill>
              <a:highlight>
                <a:srgbClr val="FFFFFF"/>
              </a:highlight>
            </a:endParaRPr>
          </a:p>
          <a:p>
            <a:pPr marL="457200" lvl="0" indent="-317500" algn="l" rtl="0">
              <a:spcBef>
                <a:spcPts val="0"/>
              </a:spcBef>
              <a:spcAft>
                <a:spcPts val="0"/>
              </a:spcAft>
              <a:buClr>
                <a:srgbClr val="000000"/>
              </a:buClr>
              <a:buSzPts val="1400"/>
              <a:buChar char="●"/>
            </a:pPr>
            <a:r>
              <a:rPr lang="en" sz="1600" dirty="0">
                <a:solidFill>
                  <a:srgbClr val="000000"/>
                </a:solidFill>
                <a:highlight>
                  <a:srgbClr val="FFFFFF"/>
                </a:highlight>
              </a:rPr>
              <a:t>A database service built and accessed through a cloud platform</a:t>
            </a:r>
            <a:endParaRPr sz="1600" dirty="0">
              <a:solidFill>
                <a:srgbClr val="000000"/>
              </a:solidFill>
              <a:highlight>
                <a:srgbClr val="FFFFFF"/>
              </a:highlight>
            </a:endParaRPr>
          </a:p>
          <a:p>
            <a:pPr marL="457200" lvl="0" indent="-317500" algn="l" rtl="0">
              <a:spcBef>
                <a:spcPts val="0"/>
              </a:spcBef>
              <a:spcAft>
                <a:spcPts val="0"/>
              </a:spcAft>
              <a:buClr>
                <a:srgbClr val="000000"/>
              </a:buClr>
              <a:buSzPts val="1400"/>
              <a:buChar char="●"/>
            </a:pPr>
            <a:r>
              <a:rPr lang="en" sz="1600" dirty="0">
                <a:solidFill>
                  <a:srgbClr val="000000"/>
                </a:solidFill>
                <a:highlight>
                  <a:srgbClr val="FFFFFF"/>
                </a:highlight>
              </a:rPr>
              <a:t>Enables enterprise users to host databases without buying dedicated hardware</a:t>
            </a:r>
            <a:endParaRPr sz="1600" dirty="0">
              <a:solidFill>
                <a:srgbClr val="000000"/>
              </a:solidFill>
              <a:highlight>
                <a:srgbClr val="FFFFFF"/>
              </a:highlight>
            </a:endParaRPr>
          </a:p>
          <a:p>
            <a:pPr marL="457200" lvl="0" indent="-317500" algn="l" rtl="0">
              <a:spcBef>
                <a:spcPts val="0"/>
              </a:spcBef>
              <a:spcAft>
                <a:spcPts val="0"/>
              </a:spcAft>
              <a:buClr>
                <a:srgbClr val="000000"/>
              </a:buClr>
              <a:buSzPts val="1400"/>
              <a:buChar char="●"/>
            </a:pPr>
            <a:r>
              <a:rPr lang="en" sz="1600" dirty="0">
                <a:solidFill>
                  <a:srgbClr val="000000"/>
                </a:solidFill>
                <a:highlight>
                  <a:srgbClr val="FFFFFF"/>
                </a:highlight>
              </a:rPr>
              <a:t>Can be managed by the user or offered as a service and managed by a provider</a:t>
            </a:r>
            <a:endParaRPr sz="1600" dirty="0">
              <a:solidFill>
                <a:srgbClr val="000000"/>
              </a:solidFill>
              <a:highlight>
                <a:srgbClr val="FFFFFF"/>
              </a:highlight>
            </a:endParaRPr>
          </a:p>
          <a:p>
            <a:pPr marL="457200" lvl="0" indent="-317500" algn="l" rtl="0">
              <a:spcBef>
                <a:spcPts val="0"/>
              </a:spcBef>
              <a:spcAft>
                <a:spcPts val="0"/>
              </a:spcAft>
              <a:buClr>
                <a:srgbClr val="000000"/>
              </a:buClr>
              <a:buSzPts val="1400"/>
              <a:buChar char="●"/>
            </a:pPr>
            <a:r>
              <a:rPr lang="en" sz="1600" dirty="0">
                <a:solidFill>
                  <a:srgbClr val="000000"/>
                </a:solidFill>
                <a:highlight>
                  <a:srgbClr val="FFFFFF"/>
                </a:highlight>
              </a:rPr>
              <a:t>Can support SQL (including MySQL) or NoSQL databases</a:t>
            </a:r>
            <a:endParaRPr sz="1600" dirty="0">
              <a:solidFill>
                <a:srgbClr val="000000"/>
              </a:solidFill>
              <a:highlight>
                <a:srgbClr val="FFFFFF"/>
              </a:highlight>
            </a:endParaRPr>
          </a:p>
          <a:p>
            <a:pPr marL="457200" lvl="0" indent="-317500" algn="l" rtl="0">
              <a:spcBef>
                <a:spcPts val="0"/>
              </a:spcBef>
              <a:spcAft>
                <a:spcPts val="0"/>
              </a:spcAft>
              <a:buClr>
                <a:srgbClr val="000000"/>
              </a:buClr>
              <a:buSzPts val="1400"/>
              <a:buChar char="●"/>
            </a:pPr>
            <a:r>
              <a:rPr lang="en" sz="1600" dirty="0">
                <a:solidFill>
                  <a:srgbClr val="000000"/>
                </a:solidFill>
                <a:highlight>
                  <a:srgbClr val="FFFFFF"/>
                </a:highlight>
              </a:rPr>
              <a:t>Accessed through a web interface or vendor-provided API</a:t>
            </a:r>
            <a:endParaRPr sz="1600" dirty="0">
              <a:solidFill>
                <a:srgbClr val="6C6C6C"/>
              </a:solidFill>
              <a:highlight>
                <a:srgbClr val="FFFFFF"/>
              </a:highlight>
            </a:endParaRPr>
          </a:p>
          <a:p>
            <a:pPr marL="0" lvl="0" indent="0" algn="l" rtl="0">
              <a:spcBef>
                <a:spcPts val="1600"/>
              </a:spcBef>
              <a:spcAft>
                <a:spcPts val="1600"/>
              </a:spcAft>
              <a:buNone/>
            </a:pPr>
            <a:endParaRPr sz="1350" dirty="0">
              <a:solidFill>
                <a:srgbClr val="6C6C6C"/>
              </a:solidFill>
              <a:highlight>
                <a:srgbClr val="FFFFFF"/>
              </a:highlight>
            </a:endParaRPr>
          </a:p>
        </p:txBody>
      </p:sp>
      <p:sp>
        <p:nvSpPr>
          <p:cNvPr id="2" name="Slide Number Placeholder 1">
            <a:extLst>
              <a:ext uri="{FF2B5EF4-FFF2-40B4-BE49-F238E27FC236}">
                <a16:creationId xmlns:a16="http://schemas.microsoft.com/office/drawing/2014/main" id="{7506C03C-4A18-402B-BFAE-94D976BE77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5"/>
          <p:cNvSpPr txBox="1">
            <a:spLocks noGrp="1"/>
          </p:cNvSpPr>
          <p:nvPr>
            <p:ph type="body" idx="1"/>
          </p:nvPr>
        </p:nvSpPr>
        <p:spPr>
          <a:xfrm>
            <a:off x="0" y="1152475"/>
            <a:ext cx="9144000" cy="3990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1200">
                <a:solidFill>
                  <a:schemeClr val="accent2"/>
                </a:solidFill>
                <a:latin typeface="Roboto"/>
                <a:ea typeface="Roboto"/>
                <a:cs typeface="Roboto"/>
                <a:sym typeface="Roboto"/>
              </a:rPr>
              <a:t>Go to the BigQuery web UI in the GCP Console.</a:t>
            </a:r>
            <a:endParaRPr sz="1200">
              <a:solidFill>
                <a:schemeClr val="accent2"/>
              </a:solidFill>
              <a:latin typeface="Roboto"/>
              <a:ea typeface="Roboto"/>
              <a:cs typeface="Roboto"/>
              <a:sym typeface="Roboto"/>
            </a:endParaRPr>
          </a:p>
          <a:p>
            <a:pPr marL="457200" lvl="0" indent="0" algn="l" rtl="0">
              <a:spcBef>
                <a:spcPts val="1600"/>
              </a:spcBef>
              <a:spcAft>
                <a:spcPts val="0"/>
              </a:spcAft>
              <a:buNone/>
            </a:pPr>
            <a:endParaRPr sz="1200">
              <a:solidFill>
                <a:schemeClr val="accent2"/>
              </a:solidFill>
              <a:latin typeface="Roboto"/>
              <a:ea typeface="Roboto"/>
              <a:cs typeface="Roboto"/>
              <a:sym typeface="Roboto"/>
            </a:endParaRPr>
          </a:p>
          <a:p>
            <a:pPr marL="457200" lvl="0" indent="0" algn="l" rtl="0">
              <a:spcBef>
                <a:spcPts val="1600"/>
              </a:spcBef>
              <a:spcAft>
                <a:spcPts val="0"/>
              </a:spcAft>
              <a:buNone/>
            </a:pPr>
            <a:endParaRPr sz="1200">
              <a:solidFill>
                <a:schemeClr val="accent2"/>
              </a:solidFill>
              <a:latin typeface="Roboto"/>
              <a:ea typeface="Roboto"/>
              <a:cs typeface="Roboto"/>
              <a:sym typeface="Roboto"/>
            </a:endParaRPr>
          </a:p>
          <a:p>
            <a:pPr marL="457200" lvl="0" indent="-304800" algn="l" rtl="0">
              <a:spcBef>
                <a:spcPts val="1600"/>
              </a:spcBef>
              <a:spcAft>
                <a:spcPts val="0"/>
              </a:spcAft>
              <a:buClr>
                <a:schemeClr val="accent2"/>
              </a:buClr>
              <a:buSzPts val="1200"/>
              <a:buFont typeface="Roboto"/>
              <a:buAutoNum type="arabicPeriod"/>
            </a:pPr>
            <a:r>
              <a:rPr lang="en" sz="1200">
                <a:solidFill>
                  <a:schemeClr val="accent2"/>
                </a:solidFill>
                <a:latin typeface="Roboto"/>
                <a:ea typeface="Roboto"/>
                <a:cs typeface="Roboto"/>
                <a:sym typeface="Roboto"/>
              </a:rPr>
              <a:t>At the top right of the window, click </a:t>
            </a:r>
            <a:r>
              <a:rPr lang="en" sz="1200" b="1">
                <a:solidFill>
                  <a:schemeClr val="accent2"/>
                </a:solidFill>
                <a:latin typeface="Roboto"/>
                <a:ea typeface="Roboto"/>
                <a:cs typeface="Roboto"/>
                <a:sym typeface="Roboto"/>
              </a:rPr>
              <a:t>Compose new query</a:t>
            </a:r>
            <a:r>
              <a:rPr lang="en" sz="1200">
                <a:solidFill>
                  <a:schemeClr val="accent2"/>
                </a:solidFill>
                <a:latin typeface="Roboto"/>
                <a:ea typeface="Roboto"/>
                <a:cs typeface="Roboto"/>
                <a:sym typeface="Roboto"/>
              </a:rPr>
              <a:t>. If this text is dimmed, then the </a:t>
            </a:r>
            <a:r>
              <a:rPr lang="en" sz="1200" b="1">
                <a:solidFill>
                  <a:schemeClr val="accent2"/>
                </a:solidFill>
                <a:latin typeface="Roboto"/>
                <a:ea typeface="Roboto"/>
                <a:cs typeface="Roboto"/>
                <a:sym typeface="Roboto"/>
              </a:rPr>
              <a:t>Query editor</a:t>
            </a:r>
            <a:r>
              <a:rPr lang="en" sz="1200">
                <a:solidFill>
                  <a:schemeClr val="accent2"/>
                </a:solidFill>
                <a:latin typeface="Roboto"/>
                <a:ea typeface="Roboto"/>
                <a:cs typeface="Roboto"/>
                <a:sym typeface="Roboto"/>
              </a:rPr>
              <a:t> is already open.</a:t>
            </a:r>
            <a:endParaRPr sz="1200">
              <a:solidFill>
                <a:schemeClr val="accent2"/>
              </a:solidFill>
              <a:latin typeface="Roboto"/>
              <a:ea typeface="Roboto"/>
              <a:cs typeface="Roboto"/>
              <a:sym typeface="Roboto"/>
            </a:endParaRPr>
          </a:p>
          <a:p>
            <a:pPr marL="457200" lvl="0" indent="0" algn="l" rtl="0">
              <a:spcBef>
                <a:spcPts val="1600"/>
              </a:spcBef>
              <a:spcAft>
                <a:spcPts val="1600"/>
              </a:spcAft>
              <a:buNone/>
            </a:pPr>
            <a:endParaRPr sz="1200">
              <a:solidFill>
                <a:schemeClr val="accent2"/>
              </a:solidFill>
              <a:latin typeface="Roboto"/>
              <a:ea typeface="Roboto"/>
              <a:cs typeface="Roboto"/>
              <a:sym typeface="Roboto"/>
            </a:endParaRPr>
          </a:p>
        </p:txBody>
      </p:sp>
      <p:sp>
        <p:nvSpPr>
          <p:cNvPr id="294" name="Google Shape;294;p45"/>
          <p:cNvSpPr txBox="1">
            <a:spLocks noGrp="1"/>
          </p:cNvSpPr>
          <p:nvPr>
            <p:ph type="title"/>
          </p:nvPr>
        </p:nvSpPr>
        <p:spPr>
          <a:xfrm>
            <a:off x="0" y="0"/>
            <a:ext cx="9144000" cy="1158900"/>
          </a:xfrm>
          <a:prstGeom prst="rect">
            <a:avLst/>
          </a:prstGeom>
          <a:solidFill>
            <a:srgbClr val="000000"/>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b="1" dirty="0">
                <a:solidFill>
                  <a:srgbClr val="FFC800"/>
                </a:solidFill>
                <a:latin typeface="Comic Sans MS"/>
                <a:ea typeface="Comic Sans MS"/>
                <a:cs typeface="Comic Sans MS"/>
                <a:sym typeface="Comic Sans MS"/>
              </a:rPr>
              <a:t>OLAP: Using </a:t>
            </a:r>
            <a:r>
              <a:rPr lang="en-US" sz="3600" b="1" dirty="0">
                <a:solidFill>
                  <a:srgbClr val="FFC800"/>
                </a:solidFill>
                <a:latin typeface="Comic Sans MS"/>
                <a:ea typeface="Comic Sans MS"/>
                <a:cs typeface="Comic Sans MS"/>
                <a:sym typeface="Comic Sans MS"/>
              </a:rPr>
              <a:t>Google’s</a:t>
            </a:r>
            <a:r>
              <a:rPr lang="en" sz="3600" b="1" dirty="0">
                <a:solidFill>
                  <a:srgbClr val="FFC800"/>
                </a:solidFill>
                <a:latin typeface="Comic Sans MS"/>
                <a:ea typeface="Comic Sans MS"/>
                <a:cs typeface="Comic Sans MS"/>
                <a:sym typeface="Comic Sans MS"/>
              </a:rPr>
              <a:t> BigQuery </a:t>
            </a:r>
            <a:r>
              <a:rPr lang="en-US" sz="3600" b="1" dirty="0">
                <a:solidFill>
                  <a:srgbClr val="FFC800"/>
                </a:solidFill>
                <a:latin typeface="Comic Sans MS"/>
                <a:ea typeface="Comic Sans MS"/>
                <a:cs typeface="Comic Sans MS"/>
                <a:sym typeface="Comic Sans MS"/>
              </a:rPr>
              <a:t>to </a:t>
            </a:r>
            <a:r>
              <a:rPr lang="en" sz="3600" b="1" dirty="0">
                <a:solidFill>
                  <a:srgbClr val="FFC800"/>
                </a:solidFill>
                <a:latin typeface="Comic Sans MS"/>
                <a:ea typeface="Comic Sans MS"/>
                <a:cs typeface="Comic Sans MS"/>
                <a:sym typeface="Comic Sans MS"/>
              </a:rPr>
              <a:t>query a public dataset (1)</a:t>
            </a:r>
            <a:endParaRPr sz="3600" b="1" dirty="0">
              <a:solidFill>
                <a:srgbClr val="FFC800"/>
              </a:solidFill>
              <a:latin typeface="Comic Sans MS"/>
              <a:ea typeface="Comic Sans MS"/>
              <a:cs typeface="Comic Sans MS"/>
              <a:sym typeface="Comic Sans MS"/>
            </a:endParaRPr>
          </a:p>
        </p:txBody>
      </p:sp>
      <p:pic>
        <p:nvPicPr>
          <p:cNvPr id="295" name="Google Shape;295;p45"/>
          <p:cNvPicPr preferRelativeResize="0"/>
          <p:nvPr/>
        </p:nvPicPr>
        <p:blipFill>
          <a:blip r:embed="rId3">
            <a:alphaModFix/>
          </a:blip>
          <a:stretch>
            <a:fillRect/>
          </a:stretch>
        </p:blipFill>
        <p:spPr>
          <a:xfrm>
            <a:off x="2641225" y="1693100"/>
            <a:ext cx="3429000" cy="647700"/>
          </a:xfrm>
          <a:prstGeom prst="rect">
            <a:avLst/>
          </a:prstGeom>
          <a:noFill/>
          <a:ln>
            <a:noFill/>
          </a:ln>
        </p:spPr>
      </p:pic>
      <p:pic>
        <p:nvPicPr>
          <p:cNvPr id="296" name="Google Shape;296;p45"/>
          <p:cNvPicPr preferRelativeResize="0"/>
          <p:nvPr/>
        </p:nvPicPr>
        <p:blipFill>
          <a:blip r:embed="rId4">
            <a:alphaModFix/>
          </a:blip>
          <a:stretch>
            <a:fillRect/>
          </a:stretch>
        </p:blipFill>
        <p:spPr>
          <a:xfrm>
            <a:off x="2097350" y="2875000"/>
            <a:ext cx="4667250" cy="1676400"/>
          </a:xfrm>
          <a:prstGeom prst="rect">
            <a:avLst/>
          </a:prstGeom>
          <a:noFill/>
          <a:ln>
            <a:noFill/>
          </a:ln>
        </p:spPr>
      </p:pic>
      <p:sp>
        <p:nvSpPr>
          <p:cNvPr id="2" name="Slide Number Placeholder 1">
            <a:extLst>
              <a:ext uri="{FF2B5EF4-FFF2-40B4-BE49-F238E27FC236}">
                <a16:creationId xmlns:a16="http://schemas.microsoft.com/office/drawing/2014/main" id="{7055B7A1-FAFF-4008-9012-E6D477F9AE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6"/>
          <p:cNvSpPr txBox="1">
            <a:spLocks noGrp="1"/>
          </p:cNvSpPr>
          <p:nvPr>
            <p:ph type="body" idx="1"/>
          </p:nvPr>
        </p:nvSpPr>
        <p:spPr>
          <a:xfrm>
            <a:off x="0" y="1152475"/>
            <a:ext cx="9144000" cy="39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2"/>
                </a:solidFill>
                <a:latin typeface="Roboto"/>
                <a:ea typeface="Roboto"/>
                <a:cs typeface="Roboto"/>
                <a:sym typeface="Roboto"/>
              </a:rPr>
              <a:t>In this example, you query the USA Name Data public dataset to determine the most common names in the US between 1910 and 2013.</a:t>
            </a:r>
            <a:endParaRPr sz="1200">
              <a:solidFill>
                <a:schemeClr val="accent2"/>
              </a:solidFill>
              <a:latin typeface="Roboto"/>
              <a:ea typeface="Roboto"/>
              <a:cs typeface="Roboto"/>
              <a:sym typeface="Roboto"/>
            </a:endParaRPr>
          </a:p>
          <a:p>
            <a:pPr marL="457200" lvl="0" indent="0" algn="l" rtl="0">
              <a:spcBef>
                <a:spcPts val="1600"/>
              </a:spcBef>
              <a:spcAft>
                <a:spcPts val="1600"/>
              </a:spcAft>
              <a:buNone/>
            </a:pPr>
            <a:endParaRPr sz="1200">
              <a:solidFill>
                <a:schemeClr val="accent2"/>
              </a:solidFill>
              <a:latin typeface="Roboto"/>
              <a:ea typeface="Roboto"/>
              <a:cs typeface="Roboto"/>
              <a:sym typeface="Roboto"/>
            </a:endParaRPr>
          </a:p>
        </p:txBody>
      </p:sp>
      <p:sp>
        <p:nvSpPr>
          <p:cNvPr id="302" name="Google Shape;302;p46"/>
          <p:cNvSpPr txBox="1">
            <a:spLocks noGrp="1"/>
          </p:cNvSpPr>
          <p:nvPr>
            <p:ph type="title"/>
          </p:nvPr>
        </p:nvSpPr>
        <p:spPr>
          <a:xfrm>
            <a:off x="0" y="0"/>
            <a:ext cx="9144000" cy="1158900"/>
          </a:xfrm>
          <a:prstGeom prst="rect">
            <a:avLst/>
          </a:prstGeom>
          <a:solidFill>
            <a:srgbClr val="000000"/>
          </a:solidFill>
        </p:spPr>
        <p:txBody>
          <a:bodyPr spcFirstLastPara="1" wrap="square" lIns="91425" tIns="91425" rIns="91425" bIns="91425" anchor="t" anchorCtr="0">
            <a:noAutofit/>
          </a:bodyPr>
          <a:lstStyle/>
          <a:p>
            <a:pPr lvl="0">
              <a:buSzPts val="1100"/>
            </a:pPr>
            <a:r>
              <a:rPr lang="en" sz="3600" b="1" dirty="0">
                <a:solidFill>
                  <a:srgbClr val="FFC800"/>
                </a:solidFill>
                <a:latin typeface="Comic Sans MS"/>
                <a:ea typeface="Comic Sans MS"/>
                <a:cs typeface="Comic Sans MS"/>
                <a:sym typeface="Comic Sans MS"/>
              </a:rPr>
              <a:t>OLAP: Using </a:t>
            </a:r>
            <a:r>
              <a:rPr lang="en-US" sz="3600" b="1" dirty="0">
                <a:solidFill>
                  <a:srgbClr val="FFC800"/>
                </a:solidFill>
                <a:latin typeface="Comic Sans MS"/>
                <a:ea typeface="Comic Sans MS"/>
                <a:cs typeface="Comic Sans MS"/>
                <a:sym typeface="Comic Sans MS"/>
              </a:rPr>
              <a:t>Google’s</a:t>
            </a:r>
            <a:r>
              <a:rPr lang="en" sz="3600" b="1" dirty="0">
                <a:solidFill>
                  <a:srgbClr val="FFC800"/>
                </a:solidFill>
                <a:latin typeface="Comic Sans MS"/>
                <a:ea typeface="Comic Sans MS"/>
                <a:cs typeface="Comic Sans MS"/>
                <a:sym typeface="Comic Sans MS"/>
              </a:rPr>
              <a:t> BigQuery </a:t>
            </a:r>
            <a:r>
              <a:rPr lang="en-US" sz="3600" b="1" dirty="0">
                <a:solidFill>
                  <a:srgbClr val="FFC800"/>
                </a:solidFill>
                <a:latin typeface="Comic Sans MS"/>
                <a:ea typeface="Comic Sans MS"/>
                <a:cs typeface="Comic Sans MS"/>
                <a:sym typeface="Comic Sans MS"/>
              </a:rPr>
              <a:t>to </a:t>
            </a:r>
            <a:r>
              <a:rPr lang="en" sz="3600" b="1" dirty="0">
                <a:solidFill>
                  <a:srgbClr val="FFC800"/>
                </a:solidFill>
                <a:latin typeface="Comic Sans MS"/>
                <a:ea typeface="Comic Sans MS"/>
                <a:cs typeface="Comic Sans MS"/>
                <a:sym typeface="Comic Sans MS"/>
              </a:rPr>
              <a:t>query a public dataset (2)</a:t>
            </a:r>
            <a:endParaRPr sz="3600" b="1" dirty="0">
              <a:solidFill>
                <a:srgbClr val="FFC800"/>
              </a:solidFill>
              <a:latin typeface="Comic Sans MS"/>
              <a:ea typeface="Comic Sans MS"/>
              <a:cs typeface="Comic Sans MS"/>
              <a:sym typeface="Comic Sans MS"/>
            </a:endParaRPr>
          </a:p>
        </p:txBody>
      </p:sp>
      <p:pic>
        <p:nvPicPr>
          <p:cNvPr id="303" name="Google Shape;303;p46"/>
          <p:cNvPicPr preferRelativeResize="0"/>
          <p:nvPr/>
        </p:nvPicPr>
        <p:blipFill>
          <a:blip r:embed="rId3">
            <a:alphaModFix/>
          </a:blip>
          <a:stretch>
            <a:fillRect/>
          </a:stretch>
        </p:blipFill>
        <p:spPr>
          <a:xfrm>
            <a:off x="0" y="1158900"/>
            <a:ext cx="9144000" cy="3906375"/>
          </a:xfrm>
          <a:prstGeom prst="rect">
            <a:avLst/>
          </a:prstGeom>
          <a:noFill/>
          <a:ln>
            <a:noFill/>
          </a:ln>
        </p:spPr>
      </p:pic>
      <p:sp>
        <p:nvSpPr>
          <p:cNvPr id="2" name="Slide Number Placeholder 1">
            <a:extLst>
              <a:ext uri="{FF2B5EF4-FFF2-40B4-BE49-F238E27FC236}">
                <a16:creationId xmlns:a16="http://schemas.microsoft.com/office/drawing/2014/main" id="{0EA19E9A-3691-457D-BBB5-2C3E52BFF4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7"/>
          <p:cNvSpPr txBox="1">
            <a:spLocks noGrp="1"/>
          </p:cNvSpPr>
          <p:nvPr>
            <p:ph type="body" idx="1"/>
          </p:nvPr>
        </p:nvSpPr>
        <p:spPr>
          <a:xfrm>
            <a:off x="0" y="1152475"/>
            <a:ext cx="9144000" cy="3990900"/>
          </a:xfrm>
          <a:prstGeom prst="rect">
            <a:avLst/>
          </a:prstGeom>
        </p:spPr>
        <p:txBody>
          <a:bodyPr spcFirstLastPara="1" wrap="square" lIns="91425" tIns="91425" rIns="91425" bIns="91425" anchor="t" anchorCtr="0">
            <a:noAutofit/>
          </a:bodyPr>
          <a:lstStyle/>
          <a:p>
            <a:pPr marL="0" lvl="0" indent="0" algn="l" rtl="0">
              <a:lnSpc>
                <a:spcPct val="166666"/>
              </a:lnSpc>
              <a:spcBef>
                <a:spcPts val="2400"/>
              </a:spcBef>
              <a:spcAft>
                <a:spcPts val="0"/>
              </a:spcAft>
              <a:buNone/>
            </a:pPr>
            <a:endParaRPr sz="1350">
              <a:solidFill>
                <a:schemeClr val="accent2"/>
              </a:solidFill>
            </a:endParaRPr>
          </a:p>
          <a:p>
            <a:pPr marL="457200" lvl="0" indent="0" algn="l" rtl="0">
              <a:spcBef>
                <a:spcPts val="1200"/>
              </a:spcBef>
              <a:spcAft>
                <a:spcPts val="0"/>
              </a:spcAft>
              <a:buNone/>
            </a:pPr>
            <a:endParaRPr sz="1200">
              <a:solidFill>
                <a:schemeClr val="accent2"/>
              </a:solidFill>
              <a:latin typeface="Roboto"/>
              <a:ea typeface="Roboto"/>
              <a:cs typeface="Roboto"/>
              <a:sym typeface="Roboto"/>
            </a:endParaRPr>
          </a:p>
          <a:p>
            <a:pPr marL="457200" lvl="0" indent="0" algn="l" rtl="0">
              <a:spcBef>
                <a:spcPts val="1600"/>
              </a:spcBef>
              <a:spcAft>
                <a:spcPts val="1600"/>
              </a:spcAft>
              <a:buNone/>
            </a:pPr>
            <a:endParaRPr sz="1200">
              <a:solidFill>
                <a:schemeClr val="accent2"/>
              </a:solidFill>
              <a:latin typeface="Roboto"/>
              <a:ea typeface="Roboto"/>
              <a:cs typeface="Roboto"/>
              <a:sym typeface="Roboto"/>
            </a:endParaRPr>
          </a:p>
        </p:txBody>
      </p:sp>
      <p:sp>
        <p:nvSpPr>
          <p:cNvPr id="309" name="Google Shape;309;p47"/>
          <p:cNvSpPr txBox="1">
            <a:spLocks noGrp="1"/>
          </p:cNvSpPr>
          <p:nvPr>
            <p:ph type="title"/>
          </p:nvPr>
        </p:nvSpPr>
        <p:spPr>
          <a:xfrm>
            <a:off x="0" y="0"/>
            <a:ext cx="9144000" cy="1158900"/>
          </a:xfrm>
          <a:prstGeom prst="rect">
            <a:avLst/>
          </a:prstGeom>
          <a:solidFill>
            <a:srgbClr val="000000"/>
          </a:solidFill>
        </p:spPr>
        <p:txBody>
          <a:bodyPr spcFirstLastPara="1" wrap="square" lIns="91425" tIns="91425" rIns="91425" bIns="91425" anchor="t" anchorCtr="0">
            <a:noAutofit/>
          </a:bodyPr>
          <a:lstStyle/>
          <a:p>
            <a:pPr lvl="0">
              <a:buSzPts val="1100"/>
            </a:pPr>
            <a:r>
              <a:rPr lang="en" sz="3600" b="1" dirty="0">
                <a:solidFill>
                  <a:srgbClr val="FFC800"/>
                </a:solidFill>
                <a:latin typeface="Comic Sans MS"/>
                <a:ea typeface="Comic Sans MS"/>
                <a:cs typeface="Comic Sans MS"/>
                <a:sym typeface="Comic Sans MS"/>
              </a:rPr>
              <a:t>OLAP: Using </a:t>
            </a:r>
            <a:r>
              <a:rPr lang="en-US" sz="3600" b="1" dirty="0">
                <a:solidFill>
                  <a:srgbClr val="FFC800"/>
                </a:solidFill>
                <a:latin typeface="Comic Sans MS"/>
                <a:ea typeface="Comic Sans MS"/>
                <a:cs typeface="Comic Sans MS"/>
                <a:sym typeface="Comic Sans MS"/>
              </a:rPr>
              <a:t>Google’s</a:t>
            </a:r>
            <a:r>
              <a:rPr lang="en" sz="3600" b="1" dirty="0">
                <a:solidFill>
                  <a:srgbClr val="FFC800"/>
                </a:solidFill>
                <a:latin typeface="Comic Sans MS"/>
                <a:ea typeface="Comic Sans MS"/>
                <a:cs typeface="Comic Sans MS"/>
                <a:sym typeface="Comic Sans MS"/>
              </a:rPr>
              <a:t> BigQuery </a:t>
            </a:r>
            <a:r>
              <a:rPr lang="en-US" sz="3600" b="1" dirty="0">
                <a:solidFill>
                  <a:srgbClr val="FFC800"/>
                </a:solidFill>
                <a:latin typeface="Comic Sans MS"/>
                <a:ea typeface="Comic Sans MS"/>
                <a:cs typeface="Comic Sans MS"/>
                <a:sym typeface="Comic Sans MS"/>
              </a:rPr>
              <a:t>to </a:t>
            </a:r>
            <a:r>
              <a:rPr lang="en" sz="3600" b="1" dirty="0">
                <a:solidFill>
                  <a:srgbClr val="FFC800"/>
                </a:solidFill>
                <a:latin typeface="Comic Sans MS"/>
                <a:ea typeface="Comic Sans MS"/>
                <a:cs typeface="Comic Sans MS"/>
                <a:sym typeface="Comic Sans MS"/>
              </a:rPr>
              <a:t>load data into a table (1)</a:t>
            </a:r>
            <a:endParaRPr sz="3600" b="1" dirty="0">
              <a:solidFill>
                <a:srgbClr val="FFC800"/>
              </a:solidFill>
              <a:latin typeface="Comic Sans MS"/>
              <a:ea typeface="Comic Sans MS"/>
              <a:cs typeface="Comic Sans MS"/>
              <a:sym typeface="Comic Sans MS"/>
            </a:endParaRPr>
          </a:p>
        </p:txBody>
      </p:sp>
      <p:pic>
        <p:nvPicPr>
          <p:cNvPr id="310" name="Google Shape;310;p47"/>
          <p:cNvPicPr preferRelativeResize="0"/>
          <p:nvPr/>
        </p:nvPicPr>
        <p:blipFill>
          <a:blip r:embed="rId3">
            <a:alphaModFix/>
          </a:blip>
          <a:stretch>
            <a:fillRect/>
          </a:stretch>
        </p:blipFill>
        <p:spPr>
          <a:xfrm>
            <a:off x="2943725" y="1152600"/>
            <a:ext cx="3256550" cy="3990901"/>
          </a:xfrm>
          <a:prstGeom prst="rect">
            <a:avLst/>
          </a:prstGeom>
          <a:noFill/>
          <a:ln>
            <a:noFill/>
          </a:ln>
        </p:spPr>
      </p:pic>
      <p:sp>
        <p:nvSpPr>
          <p:cNvPr id="2" name="Slide Number Placeholder 1">
            <a:extLst>
              <a:ext uri="{FF2B5EF4-FFF2-40B4-BE49-F238E27FC236}">
                <a16:creationId xmlns:a16="http://schemas.microsoft.com/office/drawing/2014/main" id="{60774386-D75E-4A0C-9282-6A22DBCAD5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8"/>
          <p:cNvSpPr txBox="1">
            <a:spLocks noGrp="1"/>
          </p:cNvSpPr>
          <p:nvPr>
            <p:ph type="body" idx="1"/>
          </p:nvPr>
        </p:nvSpPr>
        <p:spPr>
          <a:xfrm>
            <a:off x="0" y="1152475"/>
            <a:ext cx="9144000" cy="3990900"/>
          </a:xfrm>
          <a:prstGeom prst="rect">
            <a:avLst/>
          </a:prstGeom>
        </p:spPr>
        <p:txBody>
          <a:bodyPr spcFirstLastPara="1" wrap="square" lIns="91425" tIns="91425" rIns="91425" bIns="91425" anchor="t" anchorCtr="0">
            <a:noAutofit/>
          </a:bodyPr>
          <a:lstStyle/>
          <a:p>
            <a:pPr marL="0" lvl="0" indent="0" algn="l" rtl="0">
              <a:lnSpc>
                <a:spcPct val="166666"/>
              </a:lnSpc>
              <a:spcBef>
                <a:spcPts val="2400"/>
              </a:spcBef>
              <a:spcAft>
                <a:spcPts val="0"/>
              </a:spcAft>
              <a:buNone/>
            </a:pPr>
            <a:endParaRPr sz="1350">
              <a:solidFill>
                <a:schemeClr val="accent2"/>
              </a:solidFill>
            </a:endParaRPr>
          </a:p>
          <a:p>
            <a:pPr marL="457200" lvl="0" indent="0" algn="l" rtl="0">
              <a:spcBef>
                <a:spcPts val="1200"/>
              </a:spcBef>
              <a:spcAft>
                <a:spcPts val="0"/>
              </a:spcAft>
              <a:buNone/>
            </a:pPr>
            <a:endParaRPr sz="1200">
              <a:solidFill>
                <a:schemeClr val="accent2"/>
              </a:solidFill>
              <a:latin typeface="Roboto"/>
              <a:ea typeface="Roboto"/>
              <a:cs typeface="Roboto"/>
              <a:sym typeface="Roboto"/>
            </a:endParaRPr>
          </a:p>
          <a:p>
            <a:pPr marL="457200" lvl="0" indent="0" algn="l" rtl="0">
              <a:spcBef>
                <a:spcPts val="1600"/>
              </a:spcBef>
              <a:spcAft>
                <a:spcPts val="1600"/>
              </a:spcAft>
              <a:buNone/>
            </a:pPr>
            <a:endParaRPr sz="1200">
              <a:solidFill>
                <a:schemeClr val="accent2"/>
              </a:solidFill>
              <a:latin typeface="Roboto"/>
              <a:ea typeface="Roboto"/>
              <a:cs typeface="Roboto"/>
              <a:sym typeface="Roboto"/>
            </a:endParaRPr>
          </a:p>
        </p:txBody>
      </p:sp>
      <p:sp>
        <p:nvSpPr>
          <p:cNvPr id="316" name="Google Shape;316;p48"/>
          <p:cNvSpPr txBox="1">
            <a:spLocks noGrp="1"/>
          </p:cNvSpPr>
          <p:nvPr>
            <p:ph type="title"/>
          </p:nvPr>
        </p:nvSpPr>
        <p:spPr>
          <a:xfrm>
            <a:off x="0" y="0"/>
            <a:ext cx="9144000" cy="1158900"/>
          </a:xfrm>
          <a:prstGeom prst="rect">
            <a:avLst/>
          </a:prstGeom>
          <a:solidFill>
            <a:srgbClr val="000000"/>
          </a:solidFill>
        </p:spPr>
        <p:txBody>
          <a:bodyPr spcFirstLastPara="1" wrap="square" lIns="91425" tIns="91425" rIns="91425" bIns="91425" anchor="t" anchorCtr="0">
            <a:noAutofit/>
          </a:bodyPr>
          <a:lstStyle/>
          <a:p>
            <a:pPr lvl="0">
              <a:buSzPts val="1100"/>
            </a:pPr>
            <a:r>
              <a:rPr lang="en" sz="3600" b="1" dirty="0">
                <a:solidFill>
                  <a:srgbClr val="FFC800"/>
                </a:solidFill>
                <a:latin typeface="Comic Sans MS"/>
                <a:ea typeface="Comic Sans MS"/>
                <a:cs typeface="Comic Sans MS"/>
                <a:sym typeface="Comic Sans MS"/>
              </a:rPr>
              <a:t>OLAP: Using </a:t>
            </a:r>
            <a:r>
              <a:rPr lang="en-US" sz="3600" b="1" dirty="0">
                <a:solidFill>
                  <a:srgbClr val="FFC800"/>
                </a:solidFill>
                <a:latin typeface="Comic Sans MS"/>
                <a:ea typeface="Comic Sans MS"/>
                <a:cs typeface="Comic Sans MS"/>
                <a:sym typeface="Comic Sans MS"/>
              </a:rPr>
              <a:t>Google’s</a:t>
            </a:r>
            <a:r>
              <a:rPr lang="en" sz="3600" b="1" dirty="0">
                <a:solidFill>
                  <a:srgbClr val="FFC800"/>
                </a:solidFill>
                <a:latin typeface="Comic Sans MS"/>
                <a:ea typeface="Comic Sans MS"/>
                <a:cs typeface="Comic Sans MS"/>
                <a:sym typeface="Comic Sans MS"/>
              </a:rPr>
              <a:t> BigQuery </a:t>
            </a:r>
            <a:r>
              <a:rPr lang="en-US" sz="3600" b="1" dirty="0">
                <a:solidFill>
                  <a:srgbClr val="FFC800"/>
                </a:solidFill>
                <a:latin typeface="Comic Sans MS"/>
                <a:ea typeface="Comic Sans MS"/>
                <a:cs typeface="Comic Sans MS"/>
                <a:sym typeface="Comic Sans MS"/>
              </a:rPr>
              <a:t>to </a:t>
            </a:r>
            <a:r>
              <a:rPr lang="en" sz="3600" b="1" dirty="0">
                <a:solidFill>
                  <a:srgbClr val="FFC800"/>
                </a:solidFill>
                <a:latin typeface="Comic Sans MS"/>
                <a:ea typeface="Comic Sans MS"/>
                <a:cs typeface="Comic Sans MS"/>
                <a:sym typeface="Comic Sans MS"/>
              </a:rPr>
              <a:t>load data into a table (2)</a:t>
            </a:r>
            <a:endParaRPr sz="3600" b="1" dirty="0">
              <a:solidFill>
                <a:srgbClr val="FFC800"/>
              </a:solidFill>
              <a:latin typeface="Comic Sans MS"/>
              <a:ea typeface="Comic Sans MS"/>
              <a:cs typeface="Comic Sans MS"/>
              <a:sym typeface="Comic Sans MS"/>
            </a:endParaRPr>
          </a:p>
        </p:txBody>
      </p:sp>
      <p:pic>
        <p:nvPicPr>
          <p:cNvPr id="317" name="Google Shape;317;p48"/>
          <p:cNvPicPr preferRelativeResize="0"/>
          <p:nvPr/>
        </p:nvPicPr>
        <p:blipFill>
          <a:blip r:embed="rId3">
            <a:alphaModFix/>
          </a:blip>
          <a:stretch>
            <a:fillRect/>
          </a:stretch>
        </p:blipFill>
        <p:spPr>
          <a:xfrm>
            <a:off x="0" y="1158900"/>
            <a:ext cx="9144000" cy="3912776"/>
          </a:xfrm>
          <a:prstGeom prst="rect">
            <a:avLst/>
          </a:prstGeom>
          <a:noFill/>
          <a:ln>
            <a:noFill/>
          </a:ln>
        </p:spPr>
      </p:pic>
      <p:sp>
        <p:nvSpPr>
          <p:cNvPr id="2" name="Slide Number Placeholder 1">
            <a:extLst>
              <a:ext uri="{FF2B5EF4-FFF2-40B4-BE49-F238E27FC236}">
                <a16:creationId xmlns:a16="http://schemas.microsoft.com/office/drawing/2014/main" id="{CEA0834B-DA9D-45F0-B01D-0E39D19AE8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9"/>
          <p:cNvSpPr txBox="1">
            <a:spLocks noGrp="1"/>
          </p:cNvSpPr>
          <p:nvPr>
            <p:ph type="body" idx="1"/>
          </p:nvPr>
        </p:nvSpPr>
        <p:spPr>
          <a:xfrm>
            <a:off x="0" y="1152475"/>
            <a:ext cx="9144000" cy="3990900"/>
          </a:xfrm>
          <a:prstGeom prst="rect">
            <a:avLst/>
          </a:prstGeom>
        </p:spPr>
        <p:txBody>
          <a:bodyPr spcFirstLastPara="1" wrap="square" lIns="91425" tIns="91425" rIns="91425" bIns="91425" anchor="t" anchorCtr="0">
            <a:noAutofit/>
          </a:bodyPr>
          <a:lstStyle/>
          <a:p>
            <a:pPr marL="0" lvl="0" indent="0" algn="l" rtl="0">
              <a:lnSpc>
                <a:spcPct val="166666"/>
              </a:lnSpc>
              <a:spcBef>
                <a:spcPts val="2400"/>
              </a:spcBef>
              <a:spcAft>
                <a:spcPts val="0"/>
              </a:spcAft>
              <a:buNone/>
            </a:pPr>
            <a:endParaRPr sz="1350">
              <a:solidFill>
                <a:schemeClr val="accent2"/>
              </a:solidFill>
            </a:endParaRPr>
          </a:p>
          <a:p>
            <a:pPr marL="457200" lvl="0" indent="0" algn="l" rtl="0">
              <a:spcBef>
                <a:spcPts val="1200"/>
              </a:spcBef>
              <a:spcAft>
                <a:spcPts val="0"/>
              </a:spcAft>
              <a:buNone/>
            </a:pPr>
            <a:endParaRPr sz="1200">
              <a:solidFill>
                <a:schemeClr val="accent2"/>
              </a:solidFill>
              <a:latin typeface="Roboto"/>
              <a:ea typeface="Roboto"/>
              <a:cs typeface="Roboto"/>
              <a:sym typeface="Roboto"/>
            </a:endParaRPr>
          </a:p>
          <a:p>
            <a:pPr marL="457200" lvl="0" indent="0" algn="l" rtl="0">
              <a:spcBef>
                <a:spcPts val="1600"/>
              </a:spcBef>
              <a:spcAft>
                <a:spcPts val="1600"/>
              </a:spcAft>
              <a:buNone/>
            </a:pPr>
            <a:endParaRPr sz="1200">
              <a:solidFill>
                <a:schemeClr val="accent2"/>
              </a:solidFill>
              <a:latin typeface="Roboto"/>
              <a:ea typeface="Roboto"/>
              <a:cs typeface="Roboto"/>
              <a:sym typeface="Roboto"/>
            </a:endParaRPr>
          </a:p>
        </p:txBody>
      </p:sp>
      <p:sp>
        <p:nvSpPr>
          <p:cNvPr id="323" name="Google Shape;323;p49"/>
          <p:cNvSpPr txBox="1">
            <a:spLocks noGrp="1"/>
          </p:cNvSpPr>
          <p:nvPr>
            <p:ph type="title"/>
          </p:nvPr>
        </p:nvSpPr>
        <p:spPr>
          <a:xfrm>
            <a:off x="0" y="0"/>
            <a:ext cx="9144000" cy="1158900"/>
          </a:xfrm>
          <a:prstGeom prst="rect">
            <a:avLst/>
          </a:prstGeom>
          <a:solidFill>
            <a:srgbClr val="000000"/>
          </a:solidFill>
        </p:spPr>
        <p:txBody>
          <a:bodyPr spcFirstLastPara="1" wrap="square" lIns="91425" tIns="91425" rIns="91425" bIns="91425" anchor="t" anchorCtr="0">
            <a:noAutofit/>
          </a:bodyPr>
          <a:lstStyle/>
          <a:p>
            <a:pPr lvl="0">
              <a:buSzPts val="1100"/>
            </a:pPr>
            <a:r>
              <a:rPr lang="en" sz="3600" b="1" dirty="0">
                <a:solidFill>
                  <a:srgbClr val="FFC800"/>
                </a:solidFill>
                <a:latin typeface="Comic Sans MS"/>
                <a:ea typeface="Comic Sans MS"/>
                <a:cs typeface="Comic Sans MS"/>
                <a:sym typeface="Comic Sans MS"/>
              </a:rPr>
              <a:t>OLAP: Using </a:t>
            </a:r>
            <a:r>
              <a:rPr lang="en-US" sz="3600" b="1" dirty="0">
                <a:solidFill>
                  <a:srgbClr val="FFC800"/>
                </a:solidFill>
                <a:latin typeface="Comic Sans MS"/>
                <a:ea typeface="Comic Sans MS"/>
                <a:cs typeface="Comic Sans MS"/>
                <a:sym typeface="Comic Sans MS"/>
              </a:rPr>
              <a:t>Google’s</a:t>
            </a:r>
            <a:r>
              <a:rPr lang="en" sz="3600" b="1" dirty="0">
                <a:solidFill>
                  <a:srgbClr val="FFC800"/>
                </a:solidFill>
                <a:latin typeface="Comic Sans MS"/>
                <a:ea typeface="Comic Sans MS"/>
                <a:cs typeface="Comic Sans MS"/>
                <a:sym typeface="Comic Sans MS"/>
              </a:rPr>
              <a:t> BigQuery </a:t>
            </a:r>
            <a:r>
              <a:rPr lang="en-US" sz="3600" b="1" dirty="0">
                <a:solidFill>
                  <a:srgbClr val="FFC800"/>
                </a:solidFill>
                <a:latin typeface="Comic Sans MS"/>
                <a:ea typeface="Comic Sans MS"/>
                <a:cs typeface="Comic Sans MS"/>
                <a:sym typeface="Comic Sans MS"/>
              </a:rPr>
              <a:t>to </a:t>
            </a:r>
            <a:r>
              <a:rPr lang="en" sz="3600" b="1" dirty="0">
                <a:solidFill>
                  <a:srgbClr val="FFC800"/>
                </a:solidFill>
                <a:latin typeface="Comic Sans MS"/>
                <a:ea typeface="Comic Sans MS"/>
                <a:cs typeface="Comic Sans MS"/>
                <a:sym typeface="Comic Sans MS"/>
              </a:rPr>
              <a:t>load data into a table (3)</a:t>
            </a:r>
            <a:endParaRPr sz="3600" b="1" dirty="0">
              <a:solidFill>
                <a:srgbClr val="FFC800"/>
              </a:solidFill>
              <a:latin typeface="Comic Sans MS"/>
              <a:ea typeface="Comic Sans MS"/>
              <a:cs typeface="Comic Sans MS"/>
              <a:sym typeface="Comic Sans MS"/>
            </a:endParaRPr>
          </a:p>
        </p:txBody>
      </p:sp>
      <p:pic>
        <p:nvPicPr>
          <p:cNvPr id="324" name="Google Shape;324;p49"/>
          <p:cNvPicPr preferRelativeResize="0"/>
          <p:nvPr/>
        </p:nvPicPr>
        <p:blipFill>
          <a:blip r:embed="rId3">
            <a:alphaModFix/>
          </a:blip>
          <a:stretch>
            <a:fillRect/>
          </a:stretch>
        </p:blipFill>
        <p:spPr>
          <a:xfrm>
            <a:off x="0" y="1158900"/>
            <a:ext cx="9144000" cy="3984476"/>
          </a:xfrm>
          <a:prstGeom prst="rect">
            <a:avLst/>
          </a:prstGeom>
          <a:noFill/>
          <a:ln>
            <a:noFill/>
          </a:ln>
        </p:spPr>
      </p:pic>
      <p:sp>
        <p:nvSpPr>
          <p:cNvPr id="2" name="Slide Number Placeholder 1">
            <a:extLst>
              <a:ext uri="{FF2B5EF4-FFF2-40B4-BE49-F238E27FC236}">
                <a16:creationId xmlns:a16="http://schemas.microsoft.com/office/drawing/2014/main" id="{FC382B13-D6EB-4D17-930C-3CDC20827F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0"/>
            <a:ext cx="9144000" cy="15117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endParaRPr sz="3600" b="1" dirty="0">
              <a:solidFill>
                <a:srgbClr val="FFC800"/>
              </a:solidFill>
              <a:latin typeface="Comic Sans MS"/>
              <a:ea typeface="Comic Sans MS"/>
              <a:cs typeface="Comic Sans MS"/>
              <a:sym typeface="Comic Sans MS"/>
            </a:endParaRPr>
          </a:p>
          <a:p>
            <a:pPr marL="0" lvl="0" indent="0" algn="ctr" rtl="0">
              <a:spcBef>
                <a:spcPts val="0"/>
              </a:spcBef>
              <a:spcAft>
                <a:spcPts val="0"/>
              </a:spcAft>
              <a:buNone/>
            </a:pPr>
            <a:r>
              <a:rPr lang="en" sz="3600" b="1" dirty="0">
                <a:solidFill>
                  <a:srgbClr val="FFC800"/>
                </a:solidFill>
                <a:latin typeface="Comic Sans MS"/>
                <a:sym typeface="Comic Sans MS"/>
              </a:rPr>
              <a:t>Outline</a:t>
            </a:r>
            <a:endParaRPr dirty="0">
              <a:solidFill>
                <a:srgbClr val="FFFF00"/>
              </a:solidFill>
            </a:endParaRPr>
          </a:p>
        </p:txBody>
      </p:sp>
      <p:sp>
        <p:nvSpPr>
          <p:cNvPr id="55" name="Google Shape;55;p13"/>
          <p:cNvSpPr txBox="1">
            <a:spLocks noGrp="1"/>
          </p:cNvSpPr>
          <p:nvPr>
            <p:ph type="body" idx="1"/>
          </p:nvPr>
        </p:nvSpPr>
        <p:spPr>
          <a:xfrm>
            <a:off x="0" y="1511700"/>
            <a:ext cx="9144000" cy="3631800"/>
          </a:xfrm>
          <a:prstGeom prst="rect">
            <a:avLst/>
          </a:prstGeom>
        </p:spPr>
        <p:txBody>
          <a:bodyPr spcFirstLastPara="1" wrap="square" lIns="91425" tIns="91425" rIns="91425" bIns="91425" anchor="ctr" anchorCtr="0">
            <a:noAutofit/>
          </a:bodyPr>
          <a:lstStyle/>
          <a:p>
            <a:pPr fontAlgn="base"/>
            <a:r>
              <a:rPr lang="en-IN" dirty="0"/>
              <a:t>Introduction to Cloud Database</a:t>
            </a:r>
          </a:p>
          <a:p>
            <a:pPr fontAlgn="base"/>
            <a:r>
              <a:rPr lang="en-IN" dirty="0"/>
              <a:t>DBaaS</a:t>
            </a:r>
          </a:p>
          <a:p>
            <a:pPr fontAlgn="base"/>
            <a:r>
              <a:rPr lang="en-IN" dirty="0"/>
              <a:t>Layered Architecture of Cloud Database Management System</a:t>
            </a:r>
          </a:p>
          <a:p>
            <a:pPr fontAlgn="base"/>
            <a:r>
              <a:rPr lang="en-IN" dirty="0"/>
              <a:t>Relational SQL: OLTP, OLAP </a:t>
            </a:r>
          </a:p>
          <a:p>
            <a:pPr fontAlgn="base"/>
            <a:r>
              <a:rPr lang="en-IN" b="1" dirty="0">
                <a:solidFill>
                  <a:schemeClr val="tx1"/>
                </a:solidFill>
              </a:rPr>
              <a:t>No SQL</a:t>
            </a:r>
          </a:p>
          <a:p>
            <a:pPr fontAlgn="base"/>
            <a:r>
              <a:rPr lang="en-IN" dirty="0"/>
              <a:t>How to choose cloud database </a:t>
            </a:r>
          </a:p>
          <a:p>
            <a:pPr marL="0" lvl="0" indent="0" algn="l" rtl="0">
              <a:spcBef>
                <a:spcPts val="1600"/>
              </a:spcBef>
              <a:spcAft>
                <a:spcPts val="1600"/>
              </a:spcAft>
              <a:buNone/>
            </a:pPr>
            <a:endParaRPr sz="1350" dirty="0">
              <a:solidFill>
                <a:srgbClr val="6C6C6C"/>
              </a:solidFill>
              <a:highlight>
                <a:srgbClr val="FFFFFF"/>
              </a:highlight>
            </a:endParaRPr>
          </a:p>
        </p:txBody>
      </p:sp>
      <p:sp>
        <p:nvSpPr>
          <p:cNvPr id="2" name="Slide Number Placeholder 1">
            <a:extLst>
              <a:ext uri="{FF2B5EF4-FFF2-40B4-BE49-F238E27FC236}">
                <a16:creationId xmlns:a16="http://schemas.microsoft.com/office/drawing/2014/main" id="{7BE03DB3-7A5D-4EB2-B67D-E275460352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3641045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1"/>
          <p:cNvSpPr txBox="1">
            <a:spLocks noGrp="1"/>
          </p:cNvSpPr>
          <p:nvPr>
            <p:ph type="title"/>
          </p:nvPr>
        </p:nvSpPr>
        <p:spPr>
          <a:xfrm>
            <a:off x="0" y="0"/>
            <a:ext cx="9144000" cy="636000"/>
          </a:xfrm>
          <a:prstGeom prst="rect">
            <a:avLst/>
          </a:prstGeom>
          <a:solidFill>
            <a:srgbClr val="000000"/>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b="1" dirty="0">
                <a:solidFill>
                  <a:srgbClr val="FFC800"/>
                </a:solidFill>
                <a:latin typeface="Comic Sans MS"/>
                <a:ea typeface="Comic Sans MS"/>
                <a:cs typeface="Comic Sans MS"/>
                <a:sym typeface="Comic Sans MS"/>
              </a:rPr>
              <a:t>No </a:t>
            </a:r>
            <a:r>
              <a:rPr lang="en-US" sz="3600" b="1" dirty="0">
                <a:solidFill>
                  <a:srgbClr val="FFC800"/>
                </a:solidFill>
                <a:latin typeface="Comic Sans MS"/>
                <a:ea typeface="Comic Sans MS"/>
                <a:cs typeface="Comic Sans MS"/>
                <a:sym typeface="Comic Sans MS"/>
              </a:rPr>
              <a:t>SQL DBs: No</a:t>
            </a:r>
            <a:r>
              <a:rPr lang="en" sz="3600" b="1" dirty="0">
                <a:solidFill>
                  <a:srgbClr val="FFC800"/>
                </a:solidFill>
                <a:latin typeface="Comic Sans MS"/>
                <a:ea typeface="Comic Sans MS"/>
                <a:cs typeface="Comic Sans MS"/>
                <a:sym typeface="Comic Sans MS"/>
              </a:rPr>
              <a:t>n Relational SQL</a:t>
            </a:r>
            <a:endParaRPr dirty="0"/>
          </a:p>
        </p:txBody>
      </p:sp>
      <p:graphicFrame>
        <p:nvGraphicFramePr>
          <p:cNvPr id="336" name="Google Shape;336;p51"/>
          <p:cNvGraphicFramePr/>
          <p:nvPr/>
        </p:nvGraphicFramePr>
        <p:xfrm>
          <a:off x="0" y="636000"/>
          <a:ext cx="9144000" cy="4620275"/>
        </p:xfrm>
        <a:graphic>
          <a:graphicData uri="http://schemas.openxmlformats.org/drawingml/2006/table">
            <a:tbl>
              <a:tblPr>
                <a:noFill/>
                <a:tableStyleId>{F93DBEAD-30A2-42A3-983B-081764378896}</a:tableStyleId>
              </a:tblPr>
              <a:tblGrid>
                <a:gridCol w="2302650">
                  <a:extLst>
                    <a:ext uri="{9D8B030D-6E8A-4147-A177-3AD203B41FA5}">
                      <a16:colId xmlns:a16="http://schemas.microsoft.com/office/drawing/2014/main" val="20000"/>
                    </a:ext>
                  </a:extLst>
                </a:gridCol>
                <a:gridCol w="2302650">
                  <a:extLst>
                    <a:ext uri="{9D8B030D-6E8A-4147-A177-3AD203B41FA5}">
                      <a16:colId xmlns:a16="http://schemas.microsoft.com/office/drawing/2014/main" val="20001"/>
                    </a:ext>
                  </a:extLst>
                </a:gridCol>
                <a:gridCol w="2302650">
                  <a:extLst>
                    <a:ext uri="{9D8B030D-6E8A-4147-A177-3AD203B41FA5}">
                      <a16:colId xmlns:a16="http://schemas.microsoft.com/office/drawing/2014/main" val="20002"/>
                    </a:ext>
                  </a:extLst>
                </a:gridCol>
                <a:gridCol w="2236050">
                  <a:extLst>
                    <a:ext uri="{9D8B030D-6E8A-4147-A177-3AD203B41FA5}">
                      <a16:colId xmlns:a16="http://schemas.microsoft.com/office/drawing/2014/main" val="20003"/>
                    </a:ext>
                  </a:extLst>
                </a:gridCol>
              </a:tblGrid>
              <a:tr h="638075">
                <a:tc>
                  <a:txBody>
                    <a:bodyPr/>
                    <a:lstStyle/>
                    <a:p>
                      <a:pPr marL="0" lvl="0" indent="0" algn="l" rtl="0">
                        <a:spcBef>
                          <a:spcPts val="0"/>
                        </a:spcBef>
                        <a:spcAft>
                          <a:spcPts val="0"/>
                        </a:spcAft>
                        <a:buNone/>
                      </a:pPr>
                      <a:r>
                        <a:rPr lang="en"/>
                        <a:t>Types of NoSQL Databases</a:t>
                      </a:r>
                      <a:endParaRPr/>
                    </a:p>
                  </a:txBody>
                  <a:tcPr marL="91425" marR="91425" marT="91425" marB="91425"/>
                </a:tc>
                <a:tc>
                  <a:txBody>
                    <a:bodyPr/>
                    <a:lstStyle/>
                    <a:p>
                      <a:pPr marL="0" lvl="0" indent="0" algn="l" rtl="0">
                        <a:spcBef>
                          <a:spcPts val="0"/>
                        </a:spcBef>
                        <a:spcAft>
                          <a:spcPts val="0"/>
                        </a:spcAft>
                        <a:buNone/>
                      </a:pPr>
                      <a:r>
                        <a:rPr lang="en"/>
                        <a:t>AWS</a:t>
                      </a:r>
                      <a:endParaRPr/>
                    </a:p>
                  </a:txBody>
                  <a:tcPr marL="91425" marR="91425" marT="91425" marB="91425"/>
                </a:tc>
                <a:tc>
                  <a:txBody>
                    <a:bodyPr/>
                    <a:lstStyle/>
                    <a:p>
                      <a:pPr marL="0" lvl="0" indent="0" algn="l" rtl="0">
                        <a:spcBef>
                          <a:spcPts val="0"/>
                        </a:spcBef>
                        <a:spcAft>
                          <a:spcPts val="0"/>
                        </a:spcAft>
                        <a:buNone/>
                      </a:pPr>
                      <a:r>
                        <a:rPr lang="en"/>
                        <a:t>GCP</a:t>
                      </a:r>
                      <a:endParaRPr/>
                    </a:p>
                  </a:txBody>
                  <a:tcPr marL="91425" marR="91425" marT="91425" marB="91425"/>
                </a:tc>
                <a:tc>
                  <a:txBody>
                    <a:bodyPr/>
                    <a:lstStyle/>
                    <a:p>
                      <a:pPr marL="0" lvl="0" indent="0" algn="l" rtl="0">
                        <a:spcBef>
                          <a:spcPts val="0"/>
                        </a:spcBef>
                        <a:spcAft>
                          <a:spcPts val="0"/>
                        </a:spcAft>
                        <a:buNone/>
                      </a:pPr>
                      <a:r>
                        <a:rPr lang="en"/>
                        <a:t>AZURE</a:t>
                      </a:r>
                      <a:endParaRPr/>
                    </a:p>
                  </a:txBody>
                  <a:tcPr marL="91425" marR="91425" marT="91425" marB="91425"/>
                </a:tc>
                <a:extLst>
                  <a:ext uri="{0D108BD9-81ED-4DB2-BD59-A6C34878D82A}">
                    <a16:rowId xmlns:a16="http://schemas.microsoft.com/office/drawing/2014/main" val="10000"/>
                  </a:ext>
                </a:extLst>
              </a:tr>
              <a:tr h="638075">
                <a:tc>
                  <a:txBody>
                    <a:bodyPr/>
                    <a:lstStyle/>
                    <a:p>
                      <a:pPr marL="0" lvl="0" indent="0" algn="l" rtl="0">
                        <a:spcBef>
                          <a:spcPts val="0"/>
                        </a:spcBef>
                        <a:spcAft>
                          <a:spcPts val="0"/>
                        </a:spcAft>
                        <a:buNone/>
                      </a:pPr>
                      <a:r>
                        <a:rPr lang="en"/>
                        <a:t>Key value/Column based</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solidFill>
                          <a:schemeClr val="dk1"/>
                        </a:solidFill>
                      </a:endParaRPr>
                    </a:p>
                  </a:txBody>
                  <a:tcPr marL="91425" marR="91425" marT="91425" marB="91425"/>
                </a:tc>
                <a:extLst>
                  <a:ext uri="{0D108BD9-81ED-4DB2-BD59-A6C34878D82A}">
                    <a16:rowId xmlns:a16="http://schemas.microsoft.com/office/drawing/2014/main" val="10001"/>
                  </a:ext>
                </a:extLst>
              </a:tr>
              <a:tr h="638075">
                <a:tc>
                  <a:txBody>
                    <a:bodyPr/>
                    <a:lstStyle/>
                    <a:p>
                      <a:pPr marL="0" lvl="0" indent="0" algn="l" rtl="0">
                        <a:spcBef>
                          <a:spcPts val="0"/>
                        </a:spcBef>
                        <a:spcAft>
                          <a:spcPts val="0"/>
                        </a:spcAft>
                        <a:buNone/>
                      </a:pPr>
                      <a:r>
                        <a:rPr lang="en">
                          <a:solidFill>
                            <a:schemeClr val="dk1"/>
                          </a:solidFill>
                        </a:rPr>
                        <a:t>Document</a:t>
                      </a:r>
                      <a:endParaRPr/>
                    </a:p>
                  </a:txBody>
                  <a:tcPr marL="91425" marR="91425" marT="91425" marB="91425"/>
                </a:tc>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solidFill>
                          <a:schemeClr val="dk1"/>
                        </a:solidFill>
                      </a:endParaRPr>
                    </a:p>
                  </a:txBody>
                  <a:tcPr marL="91425" marR="91425" marT="91425" marB="91425"/>
                </a:tc>
                <a:extLst>
                  <a:ext uri="{0D108BD9-81ED-4DB2-BD59-A6C34878D82A}">
                    <a16:rowId xmlns:a16="http://schemas.microsoft.com/office/drawing/2014/main" val="10002"/>
                  </a:ext>
                </a:extLst>
              </a:tr>
              <a:tr h="638075">
                <a:tc>
                  <a:txBody>
                    <a:bodyPr/>
                    <a:lstStyle/>
                    <a:p>
                      <a:pPr marL="0" lvl="0" indent="0" algn="l" rtl="0">
                        <a:spcBef>
                          <a:spcPts val="0"/>
                        </a:spcBef>
                        <a:spcAft>
                          <a:spcPts val="0"/>
                        </a:spcAft>
                        <a:buNone/>
                      </a:pPr>
                      <a:r>
                        <a:rPr lang="en">
                          <a:solidFill>
                            <a:schemeClr val="dk1"/>
                          </a:solidFill>
                        </a:rPr>
                        <a:t>Graph</a:t>
                      </a:r>
                      <a:endParaRPr/>
                    </a:p>
                  </a:txBody>
                  <a:tcPr marL="91425" marR="91425" marT="91425" marB="91425"/>
                </a:tc>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endParaRPr>
                        <a:solidFill>
                          <a:schemeClr val="dk1"/>
                        </a:solidFill>
                      </a:endParaRPr>
                    </a:p>
                  </a:txBody>
                  <a:tcPr marL="91425" marR="91425" marT="91425" marB="91425"/>
                </a:tc>
                <a:extLst>
                  <a:ext uri="{0D108BD9-81ED-4DB2-BD59-A6C34878D82A}">
                    <a16:rowId xmlns:a16="http://schemas.microsoft.com/office/drawing/2014/main" val="10003"/>
                  </a:ext>
                </a:extLst>
              </a:tr>
              <a:tr h="638075">
                <a:tc>
                  <a:txBody>
                    <a:bodyPr/>
                    <a:lstStyle/>
                    <a:p>
                      <a:pPr marL="0" lvl="0" indent="0" algn="l" rtl="0">
                        <a:spcBef>
                          <a:spcPts val="0"/>
                        </a:spcBef>
                        <a:spcAft>
                          <a:spcPts val="0"/>
                        </a:spcAft>
                        <a:buNone/>
                      </a:pPr>
                      <a:r>
                        <a:rPr lang="en">
                          <a:solidFill>
                            <a:schemeClr val="dk1"/>
                          </a:solidFill>
                        </a:rPr>
                        <a:t>In Memory</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638075">
                <a:tc>
                  <a:txBody>
                    <a:bodyPr/>
                    <a:lstStyle/>
                    <a:p>
                      <a:pPr marL="0" lvl="0" indent="0" algn="l" rtl="0">
                        <a:spcBef>
                          <a:spcPts val="0"/>
                        </a:spcBef>
                        <a:spcAft>
                          <a:spcPts val="0"/>
                        </a:spcAft>
                        <a:buNone/>
                      </a:pPr>
                      <a:r>
                        <a:rPr lang="en">
                          <a:solidFill>
                            <a:schemeClr val="dk1"/>
                          </a:solidFill>
                        </a:rPr>
                        <a:t>Time series</a:t>
                      </a:r>
                      <a:endParaRPr>
                        <a:solidFill>
                          <a:schemeClr val="dk1"/>
                        </a:solidFill>
                      </a:endParaRPr>
                    </a:p>
                    <a:p>
                      <a:pPr marL="0" lvl="0" indent="0" algn="l" rtl="0">
                        <a:spcBef>
                          <a:spcPts val="0"/>
                        </a:spcBef>
                        <a:spcAft>
                          <a:spcPts val="0"/>
                        </a:spcAft>
                        <a:buNone/>
                      </a:pPr>
                      <a:r>
                        <a:rPr lang="en">
                          <a:solidFill>
                            <a:schemeClr val="dk1"/>
                          </a:solidFill>
                        </a:rPr>
                        <a:t>Ledger</a:t>
                      </a:r>
                      <a:endParaRPr>
                        <a:solidFill>
                          <a:schemeClr val="dk1"/>
                        </a:solidFill>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791825">
                <a:tc>
                  <a:txBody>
                    <a:bodyPr/>
                    <a:lstStyle/>
                    <a:p>
                      <a:pPr marL="0" lvl="0" indent="0" algn="l" rtl="0">
                        <a:spcBef>
                          <a:spcPts val="0"/>
                        </a:spcBef>
                        <a:spcAft>
                          <a:spcPts val="0"/>
                        </a:spcAft>
                        <a:buNone/>
                      </a:pPr>
                      <a:r>
                        <a:rPr lang="en" dirty="0">
                          <a:solidFill>
                            <a:schemeClr val="dk1"/>
                          </a:solidFill>
                        </a:rPr>
                        <a:t>Other Vendors</a:t>
                      </a:r>
                      <a:endParaRPr dirty="0">
                        <a:solidFill>
                          <a:schemeClr val="dk1"/>
                        </a:solidFill>
                      </a:endParaRPr>
                    </a:p>
                  </a:txBody>
                  <a:tcPr marL="91425" marR="91425" marT="91425" marB="91425"/>
                </a:tc>
                <a:tc gridSpan="3">
                  <a:txBody>
                    <a:bodyPr/>
                    <a:lstStyle/>
                    <a:p>
                      <a:pPr marL="0" lvl="0" indent="0" algn="l" rtl="0">
                        <a:lnSpc>
                          <a:spcPct val="115000"/>
                        </a:lnSpc>
                        <a:spcBef>
                          <a:spcPts val="0"/>
                        </a:spcBef>
                        <a:spcAft>
                          <a:spcPts val="0"/>
                        </a:spcAft>
                        <a:buNone/>
                      </a:pPr>
                      <a:r>
                        <a:rPr lang="en" sz="1100" dirty="0">
                          <a:solidFill>
                            <a:schemeClr val="dk1"/>
                          </a:solidFill>
                        </a:rPr>
                        <a:t>Key Value/Column based : Cassandra, HBase, Oracle NoSQL</a:t>
                      </a:r>
                      <a:endParaRPr sz="1100" dirty="0">
                        <a:solidFill>
                          <a:schemeClr val="dk1"/>
                        </a:solidFill>
                      </a:endParaRPr>
                    </a:p>
                    <a:p>
                      <a:pPr marL="0" lvl="0" indent="0" algn="l" rtl="0">
                        <a:lnSpc>
                          <a:spcPct val="115000"/>
                        </a:lnSpc>
                        <a:spcBef>
                          <a:spcPts val="0"/>
                        </a:spcBef>
                        <a:spcAft>
                          <a:spcPts val="0"/>
                        </a:spcAft>
                        <a:buNone/>
                      </a:pPr>
                      <a:r>
                        <a:rPr lang="en" sz="1100" dirty="0">
                          <a:solidFill>
                            <a:schemeClr val="dk1"/>
                          </a:solidFill>
                        </a:rPr>
                        <a:t>Document based: CouchDB, MongoDB</a:t>
                      </a:r>
                      <a:endParaRPr sz="1100" dirty="0">
                        <a:solidFill>
                          <a:schemeClr val="dk1"/>
                        </a:solidFill>
                      </a:endParaRPr>
                    </a:p>
                    <a:p>
                      <a:pPr marL="0" lvl="0" indent="0" algn="l" rtl="0">
                        <a:lnSpc>
                          <a:spcPct val="115000"/>
                        </a:lnSpc>
                        <a:spcBef>
                          <a:spcPts val="0"/>
                        </a:spcBef>
                        <a:spcAft>
                          <a:spcPts val="0"/>
                        </a:spcAft>
                        <a:buNone/>
                      </a:pPr>
                      <a:r>
                        <a:rPr lang="en" sz="1100" dirty="0">
                          <a:solidFill>
                            <a:schemeClr val="dk1"/>
                          </a:solidFill>
                        </a:rPr>
                        <a:t>Graph based: Neo4J </a:t>
                      </a:r>
                      <a:endParaRPr sz="1100" dirty="0">
                        <a:solidFill>
                          <a:schemeClr val="dk1"/>
                        </a:solidFill>
                      </a:endParaRPr>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pic>
        <p:nvPicPr>
          <p:cNvPr id="337" name="Google Shape;337;p51"/>
          <p:cNvPicPr preferRelativeResize="0"/>
          <p:nvPr/>
        </p:nvPicPr>
        <p:blipFill>
          <a:blip r:embed="rId3">
            <a:alphaModFix/>
          </a:blip>
          <a:stretch>
            <a:fillRect/>
          </a:stretch>
        </p:blipFill>
        <p:spPr>
          <a:xfrm>
            <a:off x="2818100" y="1307550"/>
            <a:ext cx="1069650" cy="468525"/>
          </a:xfrm>
          <a:prstGeom prst="rect">
            <a:avLst/>
          </a:prstGeom>
          <a:noFill/>
          <a:ln>
            <a:noFill/>
          </a:ln>
        </p:spPr>
      </p:pic>
      <p:pic>
        <p:nvPicPr>
          <p:cNvPr id="338" name="Google Shape;338;p51"/>
          <p:cNvPicPr preferRelativeResize="0"/>
          <p:nvPr/>
        </p:nvPicPr>
        <p:blipFill>
          <a:blip r:embed="rId4">
            <a:alphaModFix/>
          </a:blip>
          <a:stretch>
            <a:fillRect/>
          </a:stretch>
        </p:blipFill>
        <p:spPr>
          <a:xfrm>
            <a:off x="2953945" y="1920975"/>
            <a:ext cx="646855" cy="468525"/>
          </a:xfrm>
          <a:prstGeom prst="rect">
            <a:avLst/>
          </a:prstGeom>
          <a:noFill/>
          <a:ln>
            <a:noFill/>
          </a:ln>
        </p:spPr>
      </p:pic>
      <p:pic>
        <p:nvPicPr>
          <p:cNvPr id="339" name="Google Shape;339;p51"/>
          <p:cNvPicPr preferRelativeResize="0"/>
          <p:nvPr/>
        </p:nvPicPr>
        <p:blipFill>
          <a:blip r:embed="rId5">
            <a:alphaModFix/>
          </a:blip>
          <a:stretch>
            <a:fillRect/>
          </a:stretch>
        </p:blipFill>
        <p:spPr>
          <a:xfrm>
            <a:off x="2928522" y="2711866"/>
            <a:ext cx="697703" cy="468525"/>
          </a:xfrm>
          <a:prstGeom prst="rect">
            <a:avLst/>
          </a:prstGeom>
          <a:noFill/>
          <a:ln>
            <a:noFill/>
          </a:ln>
        </p:spPr>
      </p:pic>
      <p:pic>
        <p:nvPicPr>
          <p:cNvPr id="340" name="Google Shape;340;p51"/>
          <p:cNvPicPr preferRelativeResize="0"/>
          <p:nvPr/>
        </p:nvPicPr>
        <p:blipFill>
          <a:blip r:embed="rId6">
            <a:alphaModFix/>
          </a:blip>
          <a:stretch>
            <a:fillRect/>
          </a:stretch>
        </p:blipFill>
        <p:spPr>
          <a:xfrm>
            <a:off x="2408375" y="3268850"/>
            <a:ext cx="2007300" cy="418650"/>
          </a:xfrm>
          <a:prstGeom prst="rect">
            <a:avLst/>
          </a:prstGeom>
          <a:noFill/>
          <a:ln>
            <a:noFill/>
          </a:ln>
        </p:spPr>
      </p:pic>
      <p:pic>
        <p:nvPicPr>
          <p:cNvPr id="341" name="Google Shape;341;p51"/>
          <p:cNvPicPr preferRelativeResize="0"/>
          <p:nvPr/>
        </p:nvPicPr>
        <p:blipFill>
          <a:blip r:embed="rId7">
            <a:alphaModFix/>
          </a:blip>
          <a:stretch>
            <a:fillRect/>
          </a:stretch>
        </p:blipFill>
        <p:spPr>
          <a:xfrm>
            <a:off x="4153340" y="3987202"/>
            <a:ext cx="418650" cy="418650"/>
          </a:xfrm>
          <a:prstGeom prst="rect">
            <a:avLst/>
          </a:prstGeom>
          <a:noFill/>
          <a:ln>
            <a:noFill/>
          </a:ln>
        </p:spPr>
      </p:pic>
      <p:pic>
        <p:nvPicPr>
          <p:cNvPr id="342" name="Google Shape;342;p51"/>
          <p:cNvPicPr preferRelativeResize="0"/>
          <p:nvPr/>
        </p:nvPicPr>
        <p:blipFill>
          <a:blip r:embed="rId8">
            <a:alphaModFix/>
          </a:blip>
          <a:stretch>
            <a:fillRect/>
          </a:stretch>
        </p:blipFill>
        <p:spPr>
          <a:xfrm>
            <a:off x="2408375" y="3929112"/>
            <a:ext cx="1069650" cy="534825"/>
          </a:xfrm>
          <a:prstGeom prst="rect">
            <a:avLst/>
          </a:prstGeom>
          <a:noFill/>
          <a:ln>
            <a:noFill/>
          </a:ln>
        </p:spPr>
      </p:pic>
      <p:pic>
        <p:nvPicPr>
          <p:cNvPr id="343" name="Google Shape;343;p51"/>
          <p:cNvPicPr preferRelativeResize="0"/>
          <p:nvPr/>
        </p:nvPicPr>
        <p:blipFill>
          <a:blip r:embed="rId9">
            <a:alphaModFix/>
          </a:blip>
          <a:stretch>
            <a:fillRect/>
          </a:stretch>
        </p:blipFill>
        <p:spPr>
          <a:xfrm>
            <a:off x="4758973" y="1364275"/>
            <a:ext cx="501020" cy="534825"/>
          </a:xfrm>
          <a:prstGeom prst="rect">
            <a:avLst/>
          </a:prstGeom>
          <a:noFill/>
          <a:ln>
            <a:noFill/>
          </a:ln>
        </p:spPr>
      </p:pic>
      <p:pic>
        <p:nvPicPr>
          <p:cNvPr id="344" name="Google Shape;344;p51"/>
          <p:cNvPicPr preferRelativeResize="0"/>
          <p:nvPr/>
        </p:nvPicPr>
        <p:blipFill>
          <a:blip r:embed="rId10">
            <a:alphaModFix/>
          </a:blip>
          <a:stretch>
            <a:fillRect/>
          </a:stretch>
        </p:blipFill>
        <p:spPr>
          <a:xfrm>
            <a:off x="5663300" y="1364264"/>
            <a:ext cx="1069650" cy="534834"/>
          </a:xfrm>
          <a:prstGeom prst="rect">
            <a:avLst/>
          </a:prstGeom>
          <a:noFill/>
          <a:ln>
            <a:noFill/>
          </a:ln>
        </p:spPr>
      </p:pic>
      <p:pic>
        <p:nvPicPr>
          <p:cNvPr id="345" name="Google Shape;345;p51"/>
          <p:cNvPicPr preferRelativeResize="0"/>
          <p:nvPr/>
        </p:nvPicPr>
        <p:blipFill>
          <a:blip r:embed="rId11">
            <a:alphaModFix/>
          </a:blip>
          <a:stretch>
            <a:fillRect/>
          </a:stretch>
        </p:blipFill>
        <p:spPr>
          <a:xfrm>
            <a:off x="5065976" y="1989150"/>
            <a:ext cx="1530278" cy="468525"/>
          </a:xfrm>
          <a:prstGeom prst="rect">
            <a:avLst/>
          </a:prstGeom>
          <a:noFill/>
          <a:ln>
            <a:noFill/>
          </a:ln>
        </p:spPr>
      </p:pic>
      <p:pic>
        <p:nvPicPr>
          <p:cNvPr id="346" name="Google Shape;346;p51"/>
          <p:cNvPicPr preferRelativeResize="0"/>
          <p:nvPr/>
        </p:nvPicPr>
        <p:blipFill>
          <a:blip r:embed="rId12">
            <a:alphaModFix/>
          </a:blip>
          <a:stretch>
            <a:fillRect/>
          </a:stretch>
        </p:blipFill>
        <p:spPr>
          <a:xfrm>
            <a:off x="5181325" y="3268862"/>
            <a:ext cx="1069650" cy="534825"/>
          </a:xfrm>
          <a:prstGeom prst="rect">
            <a:avLst/>
          </a:prstGeom>
          <a:noFill/>
          <a:ln>
            <a:noFill/>
          </a:ln>
        </p:spPr>
      </p:pic>
      <p:pic>
        <p:nvPicPr>
          <p:cNvPr id="347" name="Google Shape;347;p51"/>
          <p:cNvPicPr preferRelativeResize="0"/>
          <p:nvPr/>
        </p:nvPicPr>
        <p:blipFill>
          <a:blip r:embed="rId9">
            <a:alphaModFix/>
          </a:blip>
          <a:stretch>
            <a:fillRect/>
          </a:stretch>
        </p:blipFill>
        <p:spPr>
          <a:xfrm>
            <a:off x="5322848" y="3871025"/>
            <a:ext cx="501020" cy="534825"/>
          </a:xfrm>
          <a:prstGeom prst="rect">
            <a:avLst/>
          </a:prstGeom>
          <a:noFill/>
          <a:ln>
            <a:noFill/>
          </a:ln>
        </p:spPr>
      </p:pic>
      <p:pic>
        <p:nvPicPr>
          <p:cNvPr id="348" name="Google Shape;348;p51"/>
          <p:cNvPicPr preferRelativeResize="0"/>
          <p:nvPr/>
        </p:nvPicPr>
        <p:blipFill rotWithShape="1">
          <a:blip r:embed="rId13">
            <a:alphaModFix/>
          </a:blip>
          <a:srcRect t="-31320" b="31320"/>
          <a:stretch/>
        </p:blipFill>
        <p:spPr>
          <a:xfrm>
            <a:off x="6907950" y="1038024"/>
            <a:ext cx="1530275" cy="861066"/>
          </a:xfrm>
          <a:prstGeom prst="rect">
            <a:avLst/>
          </a:prstGeom>
          <a:noFill/>
          <a:ln>
            <a:noFill/>
          </a:ln>
        </p:spPr>
      </p:pic>
      <p:pic>
        <p:nvPicPr>
          <p:cNvPr id="349" name="Google Shape;349;p51"/>
          <p:cNvPicPr preferRelativeResize="0"/>
          <p:nvPr/>
        </p:nvPicPr>
        <p:blipFill>
          <a:blip r:embed="rId14">
            <a:alphaModFix/>
          </a:blip>
          <a:stretch>
            <a:fillRect/>
          </a:stretch>
        </p:blipFill>
        <p:spPr>
          <a:xfrm>
            <a:off x="8245900" y="1313675"/>
            <a:ext cx="697700" cy="585927"/>
          </a:xfrm>
          <a:prstGeom prst="rect">
            <a:avLst/>
          </a:prstGeom>
          <a:noFill/>
          <a:ln>
            <a:noFill/>
          </a:ln>
        </p:spPr>
      </p:pic>
      <p:pic>
        <p:nvPicPr>
          <p:cNvPr id="350" name="Google Shape;350;p51"/>
          <p:cNvPicPr preferRelativeResize="0"/>
          <p:nvPr/>
        </p:nvPicPr>
        <p:blipFill>
          <a:blip r:embed="rId14">
            <a:alphaModFix/>
          </a:blip>
          <a:stretch>
            <a:fillRect/>
          </a:stretch>
        </p:blipFill>
        <p:spPr>
          <a:xfrm>
            <a:off x="7656176" y="2597278"/>
            <a:ext cx="697700" cy="585946"/>
          </a:xfrm>
          <a:prstGeom prst="rect">
            <a:avLst/>
          </a:prstGeom>
          <a:noFill/>
          <a:ln>
            <a:noFill/>
          </a:ln>
        </p:spPr>
      </p:pic>
      <p:pic>
        <p:nvPicPr>
          <p:cNvPr id="351" name="Google Shape;351;p51"/>
          <p:cNvPicPr preferRelativeResize="0"/>
          <p:nvPr/>
        </p:nvPicPr>
        <p:blipFill>
          <a:blip r:embed="rId14">
            <a:alphaModFix/>
          </a:blip>
          <a:stretch>
            <a:fillRect/>
          </a:stretch>
        </p:blipFill>
        <p:spPr>
          <a:xfrm>
            <a:off x="7626375" y="1930447"/>
            <a:ext cx="697700" cy="585932"/>
          </a:xfrm>
          <a:prstGeom prst="rect">
            <a:avLst/>
          </a:prstGeom>
          <a:noFill/>
          <a:ln>
            <a:noFill/>
          </a:ln>
        </p:spPr>
      </p:pic>
      <p:pic>
        <p:nvPicPr>
          <p:cNvPr id="352" name="Google Shape;352;p51"/>
          <p:cNvPicPr preferRelativeResize="0"/>
          <p:nvPr/>
        </p:nvPicPr>
        <p:blipFill>
          <a:blip r:embed="rId15">
            <a:alphaModFix/>
          </a:blip>
          <a:stretch>
            <a:fillRect/>
          </a:stretch>
        </p:blipFill>
        <p:spPr>
          <a:xfrm>
            <a:off x="7690874" y="3230300"/>
            <a:ext cx="534850" cy="534850"/>
          </a:xfrm>
          <a:prstGeom prst="rect">
            <a:avLst/>
          </a:prstGeom>
          <a:noFill/>
          <a:ln>
            <a:noFill/>
          </a:ln>
        </p:spPr>
      </p:pic>
      <p:sp>
        <p:nvSpPr>
          <p:cNvPr id="2" name="Slide Number Placeholder 1">
            <a:extLst>
              <a:ext uri="{FF2B5EF4-FFF2-40B4-BE49-F238E27FC236}">
                <a16:creationId xmlns:a16="http://schemas.microsoft.com/office/drawing/2014/main" id="{7159E43D-1260-4BC5-8BF6-DEC0A97C9D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2"/>
          <p:cNvSpPr txBox="1">
            <a:spLocks noGrp="1"/>
          </p:cNvSpPr>
          <p:nvPr>
            <p:ph type="title"/>
          </p:nvPr>
        </p:nvSpPr>
        <p:spPr>
          <a:xfrm>
            <a:off x="0" y="0"/>
            <a:ext cx="9144000" cy="12078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a:solidFill>
                  <a:srgbClr val="FFC800"/>
                </a:solidFill>
                <a:latin typeface="Comic Sans MS"/>
                <a:ea typeface="Comic Sans MS"/>
                <a:cs typeface="Comic Sans MS"/>
                <a:sym typeface="Comic Sans MS"/>
              </a:rPr>
              <a:t>How to create a table in DynamoDB (1)</a:t>
            </a:r>
          </a:p>
        </p:txBody>
      </p:sp>
      <p:pic>
        <p:nvPicPr>
          <p:cNvPr id="359" name="Google Shape;359;p52"/>
          <p:cNvPicPr preferRelativeResize="0"/>
          <p:nvPr/>
        </p:nvPicPr>
        <p:blipFill>
          <a:blip r:embed="rId3">
            <a:alphaModFix/>
          </a:blip>
          <a:stretch>
            <a:fillRect/>
          </a:stretch>
        </p:blipFill>
        <p:spPr>
          <a:xfrm>
            <a:off x="432262" y="1454729"/>
            <a:ext cx="8318325" cy="2999846"/>
          </a:xfrm>
          <a:prstGeom prst="rect">
            <a:avLst/>
          </a:prstGeom>
          <a:noFill/>
          <a:ln>
            <a:noFill/>
          </a:ln>
        </p:spPr>
      </p:pic>
      <p:sp>
        <p:nvSpPr>
          <p:cNvPr id="4" name="Slide Number Placeholder 3">
            <a:extLst>
              <a:ext uri="{FF2B5EF4-FFF2-40B4-BE49-F238E27FC236}">
                <a16:creationId xmlns:a16="http://schemas.microsoft.com/office/drawing/2014/main" id="{25DF2B5D-A3D3-4DF6-8242-2DEBBAF1A9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3"/>
          <p:cNvSpPr txBox="1">
            <a:spLocks noGrp="1"/>
          </p:cNvSpPr>
          <p:nvPr>
            <p:ph type="title"/>
          </p:nvPr>
        </p:nvSpPr>
        <p:spPr>
          <a:xfrm>
            <a:off x="0" y="0"/>
            <a:ext cx="9144000" cy="1227000"/>
          </a:xfrm>
          <a:prstGeom prst="rect">
            <a:avLst/>
          </a:prstGeom>
          <a:solidFill>
            <a:srgbClr val="000000"/>
          </a:solidFill>
        </p:spPr>
        <p:txBody>
          <a:bodyPr spcFirstLastPara="1" wrap="square" lIns="91425" tIns="91425" rIns="91425" bIns="91425" anchor="t" anchorCtr="0">
            <a:noAutofit/>
          </a:bodyPr>
          <a:lstStyle/>
          <a:p>
            <a:pPr lvl="0" algn="ctr"/>
            <a:r>
              <a:rPr lang="en-US" sz="3600" b="1" dirty="0">
                <a:solidFill>
                  <a:srgbClr val="FFC800"/>
                </a:solidFill>
                <a:latin typeface="Comic Sans MS"/>
                <a:ea typeface="Comic Sans MS"/>
                <a:cs typeface="Comic Sans MS"/>
                <a:sym typeface="Comic Sans MS"/>
              </a:rPr>
              <a:t>How to create a table in DynamoDB (2)</a:t>
            </a:r>
            <a:endParaRPr sz="3600" b="1" dirty="0">
              <a:solidFill>
                <a:srgbClr val="FFC800"/>
              </a:solidFill>
              <a:latin typeface="Comic Sans MS"/>
              <a:ea typeface="Comic Sans MS"/>
              <a:cs typeface="Comic Sans MS"/>
              <a:sym typeface="Comic Sans MS"/>
            </a:endParaRPr>
          </a:p>
        </p:txBody>
      </p:sp>
      <p:sp>
        <p:nvSpPr>
          <p:cNvPr id="365" name="Google Shape;365;p53"/>
          <p:cNvSpPr txBox="1">
            <a:spLocks noGrp="1"/>
          </p:cNvSpPr>
          <p:nvPr>
            <p:ph type="body" idx="1"/>
          </p:nvPr>
        </p:nvSpPr>
        <p:spPr>
          <a:xfrm>
            <a:off x="0" y="1227000"/>
            <a:ext cx="9144000" cy="3916500"/>
          </a:xfrm>
          <a:prstGeom prst="rect">
            <a:avLst/>
          </a:prstGeom>
        </p:spPr>
        <p:txBody>
          <a:bodyPr spcFirstLastPara="1" wrap="square" lIns="91425" tIns="91425" rIns="91425" bIns="91425" anchor="t" anchorCtr="0">
            <a:noAutofit/>
          </a:bodyPr>
          <a:lstStyle/>
          <a:p>
            <a:pPr marL="342900"/>
            <a:r>
              <a:rPr lang="en" sz="2000" dirty="0">
                <a:latin typeface="Comic Sans MS"/>
                <a:ea typeface="Comic Sans MS"/>
                <a:cs typeface="Comic Sans MS"/>
                <a:sym typeface="Comic Sans MS"/>
              </a:rPr>
              <a:t>Music library as use case</a:t>
            </a:r>
          </a:p>
          <a:p>
            <a:pPr marL="342900"/>
            <a:r>
              <a:rPr lang="en" sz="2000" dirty="0">
                <a:latin typeface="Comic Sans MS"/>
                <a:ea typeface="Comic Sans MS"/>
                <a:cs typeface="Comic Sans MS"/>
                <a:sym typeface="Comic Sans MS"/>
              </a:rPr>
              <a:t>In the table name type “Music”, in the partition key type ”Artist”, add a sort key “SongTitle, and then click “Create”.</a:t>
            </a:r>
            <a:endParaRPr sz="2000" dirty="0">
              <a:latin typeface="Comic Sans MS"/>
              <a:ea typeface="Comic Sans MS"/>
              <a:cs typeface="Comic Sans MS"/>
              <a:sym typeface="Comic Sans MS"/>
            </a:endParaRPr>
          </a:p>
          <a:p>
            <a:pPr marL="0" lvl="0" indent="0" algn="l" rtl="0">
              <a:spcBef>
                <a:spcPts val="1600"/>
              </a:spcBef>
              <a:spcAft>
                <a:spcPts val="0"/>
              </a:spcAft>
              <a:buNone/>
            </a:pPr>
            <a:endParaRPr sz="2400" dirty="0">
              <a:latin typeface="Comic Sans MS"/>
              <a:ea typeface="Comic Sans MS"/>
              <a:cs typeface="Comic Sans MS"/>
              <a:sym typeface="Comic Sans MS"/>
            </a:endParaRPr>
          </a:p>
          <a:p>
            <a:pPr marL="0" lvl="0" indent="0" algn="l" rtl="0">
              <a:spcBef>
                <a:spcPts val="1600"/>
              </a:spcBef>
              <a:spcAft>
                <a:spcPts val="0"/>
              </a:spcAft>
              <a:buNone/>
            </a:pPr>
            <a:endParaRPr sz="2400" dirty="0">
              <a:latin typeface="Comic Sans MS"/>
              <a:ea typeface="Comic Sans MS"/>
              <a:cs typeface="Comic Sans MS"/>
              <a:sym typeface="Comic Sans MS"/>
            </a:endParaRPr>
          </a:p>
          <a:p>
            <a:pPr marL="0" lvl="0" indent="0" algn="l" rtl="0">
              <a:spcBef>
                <a:spcPts val="1600"/>
              </a:spcBef>
              <a:spcAft>
                <a:spcPts val="1600"/>
              </a:spcAft>
              <a:buNone/>
            </a:pPr>
            <a:endParaRPr sz="2400" dirty="0">
              <a:latin typeface="Comic Sans MS"/>
              <a:ea typeface="Comic Sans MS"/>
              <a:cs typeface="Comic Sans MS"/>
              <a:sym typeface="Comic Sans MS"/>
            </a:endParaRPr>
          </a:p>
        </p:txBody>
      </p:sp>
      <p:pic>
        <p:nvPicPr>
          <p:cNvPr id="366" name="Google Shape;366;p53"/>
          <p:cNvPicPr preferRelativeResize="0"/>
          <p:nvPr/>
        </p:nvPicPr>
        <p:blipFill>
          <a:blip r:embed="rId3">
            <a:alphaModFix/>
          </a:blip>
          <a:stretch>
            <a:fillRect/>
          </a:stretch>
        </p:blipFill>
        <p:spPr>
          <a:xfrm>
            <a:off x="1762073" y="2352308"/>
            <a:ext cx="4794225" cy="2801825"/>
          </a:xfrm>
          <a:prstGeom prst="rect">
            <a:avLst/>
          </a:prstGeom>
          <a:noFill/>
          <a:ln>
            <a:noFill/>
          </a:ln>
        </p:spPr>
      </p:pic>
      <p:sp>
        <p:nvSpPr>
          <p:cNvPr id="2" name="Slide Number Placeholder 1">
            <a:extLst>
              <a:ext uri="{FF2B5EF4-FFF2-40B4-BE49-F238E27FC236}">
                <a16:creationId xmlns:a16="http://schemas.microsoft.com/office/drawing/2014/main" id="{FEF48648-914B-440B-8A04-525ABC3DC9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4"/>
          <p:cNvSpPr txBox="1">
            <a:spLocks noGrp="1"/>
          </p:cNvSpPr>
          <p:nvPr>
            <p:ph type="title"/>
          </p:nvPr>
        </p:nvSpPr>
        <p:spPr>
          <a:xfrm>
            <a:off x="0" y="0"/>
            <a:ext cx="9144000" cy="1227000"/>
          </a:xfrm>
          <a:prstGeom prst="rect">
            <a:avLst/>
          </a:prstGeom>
          <a:solidFill>
            <a:srgbClr val="000000"/>
          </a:solidFill>
        </p:spPr>
        <p:txBody>
          <a:bodyPr spcFirstLastPara="1" wrap="square" lIns="91425" tIns="91425" rIns="91425" bIns="91425" anchor="t" anchorCtr="0">
            <a:noAutofit/>
          </a:bodyPr>
          <a:lstStyle/>
          <a:p>
            <a:pPr lvl="0" algn="ctr"/>
            <a:r>
              <a:rPr lang="en-US" sz="3600" b="1" dirty="0">
                <a:solidFill>
                  <a:srgbClr val="FFC800"/>
                </a:solidFill>
                <a:latin typeface="Comic Sans MS"/>
                <a:ea typeface="Comic Sans MS"/>
                <a:cs typeface="Comic Sans MS"/>
                <a:sym typeface="Comic Sans MS"/>
              </a:rPr>
              <a:t>How to add data to a table in DynamoDB (1)</a:t>
            </a:r>
            <a:endParaRPr sz="3600" b="1" dirty="0">
              <a:solidFill>
                <a:srgbClr val="FFC800"/>
              </a:solidFill>
              <a:latin typeface="Comic Sans MS"/>
              <a:ea typeface="Comic Sans MS"/>
              <a:cs typeface="Comic Sans MS"/>
              <a:sym typeface="Comic Sans MS"/>
            </a:endParaRPr>
          </a:p>
        </p:txBody>
      </p:sp>
      <p:sp>
        <p:nvSpPr>
          <p:cNvPr id="372" name="Google Shape;372;p54"/>
          <p:cNvSpPr txBox="1">
            <a:spLocks noGrp="1"/>
          </p:cNvSpPr>
          <p:nvPr>
            <p:ph type="body" idx="1"/>
          </p:nvPr>
        </p:nvSpPr>
        <p:spPr>
          <a:xfrm>
            <a:off x="0" y="1227000"/>
            <a:ext cx="9144000" cy="3916500"/>
          </a:xfrm>
          <a:prstGeom prst="rect">
            <a:avLst/>
          </a:prstGeom>
        </p:spPr>
        <p:txBody>
          <a:bodyPr spcFirstLastPara="1" wrap="square" lIns="91425" tIns="91425" rIns="91425" bIns="91425" anchor="t" anchorCtr="0">
            <a:noAutofit/>
          </a:bodyPr>
          <a:lstStyle/>
          <a:p>
            <a:pPr marL="342900"/>
            <a:r>
              <a:rPr lang="en" sz="2000" dirty="0">
                <a:latin typeface="Comic Sans MS"/>
                <a:ea typeface="Comic Sans MS"/>
                <a:cs typeface="Comic Sans MS"/>
                <a:sym typeface="Comic Sans MS"/>
              </a:rPr>
              <a:t>Select the “Items” tab and choose “Create Item”</a:t>
            </a:r>
            <a:endParaRPr sz="2000" dirty="0">
              <a:latin typeface="Comic Sans MS"/>
              <a:ea typeface="Comic Sans MS"/>
              <a:cs typeface="Comic Sans MS"/>
              <a:sym typeface="Comic Sans MS"/>
            </a:endParaRPr>
          </a:p>
          <a:p>
            <a:pPr marL="0" lvl="0" indent="0" algn="l" rtl="0">
              <a:spcBef>
                <a:spcPts val="1600"/>
              </a:spcBef>
              <a:spcAft>
                <a:spcPts val="0"/>
              </a:spcAft>
              <a:buNone/>
            </a:pPr>
            <a:endParaRPr dirty="0">
              <a:latin typeface="Comic Sans MS"/>
              <a:ea typeface="Comic Sans MS"/>
              <a:cs typeface="Comic Sans MS"/>
              <a:sym typeface="Comic Sans MS"/>
            </a:endParaRPr>
          </a:p>
          <a:p>
            <a:pPr marL="0" lvl="0" indent="0" algn="l" rtl="0">
              <a:spcBef>
                <a:spcPts val="1600"/>
              </a:spcBef>
              <a:spcAft>
                <a:spcPts val="0"/>
              </a:spcAft>
              <a:buNone/>
            </a:pPr>
            <a:endParaRPr sz="2400" dirty="0">
              <a:latin typeface="Comic Sans MS"/>
              <a:ea typeface="Comic Sans MS"/>
              <a:cs typeface="Comic Sans MS"/>
              <a:sym typeface="Comic Sans MS"/>
            </a:endParaRPr>
          </a:p>
          <a:p>
            <a:pPr marL="0" lvl="0" indent="0" algn="l" rtl="0">
              <a:spcBef>
                <a:spcPts val="1600"/>
              </a:spcBef>
              <a:spcAft>
                <a:spcPts val="0"/>
              </a:spcAft>
              <a:buNone/>
            </a:pPr>
            <a:endParaRPr sz="2400" dirty="0">
              <a:latin typeface="Comic Sans MS"/>
              <a:ea typeface="Comic Sans MS"/>
              <a:cs typeface="Comic Sans MS"/>
              <a:sym typeface="Comic Sans MS"/>
            </a:endParaRPr>
          </a:p>
          <a:p>
            <a:pPr marL="0" lvl="0" indent="0" algn="l" rtl="0">
              <a:spcBef>
                <a:spcPts val="1600"/>
              </a:spcBef>
              <a:spcAft>
                <a:spcPts val="1600"/>
              </a:spcAft>
              <a:buNone/>
            </a:pPr>
            <a:endParaRPr sz="2400" dirty="0">
              <a:latin typeface="Comic Sans MS"/>
              <a:ea typeface="Comic Sans MS"/>
              <a:cs typeface="Comic Sans MS"/>
              <a:sym typeface="Comic Sans MS"/>
            </a:endParaRPr>
          </a:p>
        </p:txBody>
      </p:sp>
      <p:pic>
        <p:nvPicPr>
          <p:cNvPr id="373" name="Google Shape;373;p54"/>
          <p:cNvPicPr preferRelativeResize="0"/>
          <p:nvPr/>
        </p:nvPicPr>
        <p:blipFill>
          <a:blip r:embed="rId3">
            <a:alphaModFix/>
          </a:blip>
          <a:stretch>
            <a:fillRect/>
          </a:stretch>
        </p:blipFill>
        <p:spPr>
          <a:xfrm>
            <a:off x="1064000" y="1962476"/>
            <a:ext cx="7581151" cy="3181026"/>
          </a:xfrm>
          <a:prstGeom prst="rect">
            <a:avLst/>
          </a:prstGeom>
          <a:noFill/>
          <a:ln>
            <a:noFill/>
          </a:ln>
        </p:spPr>
      </p:pic>
      <p:sp>
        <p:nvSpPr>
          <p:cNvPr id="2" name="Slide Number Placeholder 1">
            <a:extLst>
              <a:ext uri="{FF2B5EF4-FFF2-40B4-BE49-F238E27FC236}">
                <a16:creationId xmlns:a16="http://schemas.microsoft.com/office/drawing/2014/main" id="{2C19D363-D645-41F0-AF0B-9C91DAD200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0" y="0"/>
            <a:ext cx="9144000" cy="15117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endParaRPr sz="3600" b="1" dirty="0">
              <a:solidFill>
                <a:srgbClr val="FFC800"/>
              </a:solidFill>
              <a:latin typeface="Comic Sans MS"/>
              <a:ea typeface="Comic Sans MS"/>
              <a:cs typeface="Comic Sans MS"/>
              <a:sym typeface="Comic Sans MS"/>
            </a:endParaRPr>
          </a:p>
          <a:p>
            <a:pPr lvl="0" algn="ctr"/>
            <a:r>
              <a:rPr lang="en-US" sz="3600" b="1" dirty="0">
                <a:solidFill>
                  <a:srgbClr val="FFC800"/>
                </a:solidFill>
                <a:latin typeface="Comic Sans MS"/>
                <a:ea typeface="Comic Sans MS"/>
                <a:cs typeface="Comic Sans MS"/>
                <a:sym typeface="Comic Sans MS"/>
              </a:rPr>
              <a:t>Motivation of Cloud Database</a:t>
            </a:r>
            <a:endParaRPr dirty="0">
              <a:solidFill>
                <a:srgbClr val="FFFF00"/>
              </a:solidFill>
            </a:endParaRPr>
          </a:p>
        </p:txBody>
      </p:sp>
      <p:sp>
        <p:nvSpPr>
          <p:cNvPr id="67" name="Google Shape;67;p15"/>
          <p:cNvSpPr txBox="1"/>
          <p:nvPr/>
        </p:nvSpPr>
        <p:spPr>
          <a:xfrm>
            <a:off x="0" y="1511700"/>
            <a:ext cx="9144000" cy="363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b="1" i="1" dirty="0"/>
          </a:p>
          <a:p>
            <a:pPr marL="457200" lvl="0" indent="-317500" algn="l" rtl="0">
              <a:lnSpc>
                <a:spcPct val="115000"/>
              </a:lnSpc>
              <a:spcBef>
                <a:spcPts val="0"/>
              </a:spcBef>
              <a:spcAft>
                <a:spcPts val="0"/>
              </a:spcAft>
              <a:buSzPts val="1400"/>
              <a:buChar char="●"/>
            </a:pPr>
            <a:r>
              <a:rPr lang="en" sz="1800" b="1" dirty="0">
                <a:highlight>
                  <a:srgbClr val="FFFFFF"/>
                </a:highlight>
              </a:rPr>
              <a:t>Ease of access:  </a:t>
            </a:r>
            <a:r>
              <a:rPr lang="en" sz="1800" dirty="0">
                <a:highlight>
                  <a:srgbClr val="FFFFFF"/>
                </a:highlight>
              </a:rPr>
              <a:t>Users can access cloud databases from virtually anywhere, using a vendor’s API or web interface</a:t>
            </a:r>
            <a:endParaRPr sz="1800" dirty="0">
              <a:highlight>
                <a:srgbClr val="FFFFFF"/>
              </a:highlight>
            </a:endParaRPr>
          </a:p>
          <a:p>
            <a:pPr marL="0" lvl="0" indent="0" algn="l" rtl="0">
              <a:lnSpc>
                <a:spcPct val="115000"/>
              </a:lnSpc>
              <a:spcBef>
                <a:spcPts val="0"/>
              </a:spcBef>
              <a:spcAft>
                <a:spcPts val="0"/>
              </a:spcAft>
              <a:buNone/>
            </a:pPr>
            <a:endParaRPr sz="1800" dirty="0">
              <a:highlight>
                <a:srgbClr val="FFFFFF"/>
              </a:highlight>
            </a:endParaRPr>
          </a:p>
          <a:p>
            <a:pPr marL="457200" lvl="0" indent="-317500" algn="l" rtl="0">
              <a:lnSpc>
                <a:spcPct val="115000"/>
              </a:lnSpc>
              <a:spcBef>
                <a:spcPts val="0"/>
              </a:spcBef>
              <a:spcAft>
                <a:spcPts val="0"/>
              </a:spcAft>
              <a:buSzPts val="1400"/>
              <a:buChar char="●"/>
            </a:pPr>
            <a:r>
              <a:rPr lang="en" sz="1800" b="1" dirty="0">
                <a:highlight>
                  <a:srgbClr val="FFFFFF"/>
                </a:highlight>
              </a:rPr>
              <a:t>Scalability: </a:t>
            </a:r>
            <a:r>
              <a:rPr lang="en" sz="1800" dirty="0">
                <a:highlight>
                  <a:srgbClr val="FFFFFF"/>
                </a:highlight>
              </a:rPr>
              <a:t>Cloud databases can expand their storage capacities at run-time to accommodate changing needs. Organizations only pay for what they use</a:t>
            </a:r>
            <a:endParaRPr sz="1800" dirty="0">
              <a:highlight>
                <a:srgbClr val="FFFFFF"/>
              </a:highlight>
            </a:endParaRPr>
          </a:p>
          <a:p>
            <a:pPr marL="0" lvl="0" indent="0" algn="l" rtl="0">
              <a:lnSpc>
                <a:spcPct val="115000"/>
              </a:lnSpc>
              <a:spcBef>
                <a:spcPts val="0"/>
              </a:spcBef>
              <a:spcAft>
                <a:spcPts val="0"/>
              </a:spcAft>
              <a:buNone/>
            </a:pPr>
            <a:endParaRPr sz="1800" dirty="0">
              <a:highlight>
                <a:srgbClr val="FFFFFF"/>
              </a:highlight>
            </a:endParaRPr>
          </a:p>
          <a:p>
            <a:pPr marL="457200" lvl="0" indent="-317500" algn="l" rtl="0">
              <a:lnSpc>
                <a:spcPct val="115000"/>
              </a:lnSpc>
              <a:spcBef>
                <a:spcPts val="0"/>
              </a:spcBef>
              <a:spcAft>
                <a:spcPts val="0"/>
              </a:spcAft>
              <a:buSzPts val="1400"/>
              <a:buChar char="●"/>
            </a:pPr>
            <a:r>
              <a:rPr lang="en" sz="1800" b="1" dirty="0">
                <a:highlight>
                  <a:srgbClr val="FFFFFF"/>
                </a:highlight>
              </a:rPr>
              <a:t>Disaster recovery: </a:t>
            </a:r>
            <a:r>
              <a:rPr lang="en" sz="1800" dirty="0">
                <a:highlight>
                  <a:srgbClr val="FFFFFF"/>
                </a:highlight>
              </a:rPr>
              <a:t>In the event of a natural disaster, equipment failure or power outage, data is kept secure through backups on remote servers</a:t>
            </a:r>
            <a:endParaRPr sz="1800" b="1" dirty="0">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i="1" dirty="0"/>
          </a:p>
          <a:p>
            <a:pPr marL="0" lvl="0" indent="0" algn="l" rtl="0">
              <a:lnSpc>
                <a:spcPct val="115000"/>
              </a:lnSpc>
              <a:spcBef>
                <a:spcPts val="0"/>
              </a:spcBef>
              <a:spcAft>
                <a:spcPts val="0"/>
              </a:spcAft>
              <a:buNone/>
            </a:pPr>
            <a:endParaRPr b="1" i="1" dirty="0">
              <a:solidFill>
                <a:schemeClr val="dk2"/>
              </a:solidFill>
            </a:endParaRPr>
          </a:p>
          <a:p>
            <a:pPr marL="0" lvl="0" indent="0" algn="l" rtl="0">
              <a:lnSpc>
                <a:spcPct val="115000"/>
              </a:lnSpc>
              <a:spcBef>
                <a:spcPts val="0"/>
              </a:spcBef>
              <a:spcAft>
                <a:spcPts val="0"/>
              </a:spcAft>
              <a:buNone/>
            </a:pPr>
            <a:endParaRPr sz="1200" dirty="0">
              <a:solidFill>
                <a:srgbClr val="51565E"/>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800" dirty="0">
              <a:solidFill>
                <a:schemeClr val="dk2"/>
              </a:solidFill>
            </a:endParaRPr>
          </a:p>
        </p:txBody>
      </p:sp>
      <p:sp>
        <p:nvSpPr>
          <p:cNvPr id="2" name="Slide Number Placeholder 1">
            <a:extLst>
              <a:ext uri="{FF2B5EF4-FFF2-40B4-BE49-F238E27FC236}">
                <a16:creationId xmlns:a16="http://schemas.microsoft.com/office/drawing/2014/main" id="{9AA15874-8805-44AB-BB14-EA2D739747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5"/>
          <p:cNvSpPr txBox="1">
            <a:spLocks noGrp="1"/>
          </p:cNvSpPr>
          <p:nvPr>
            <p:ph type="title"/>
          </p:nvPr>
        </p:nvSpPr>
        <p:spPr>
          <a:xfrm>
            <a:off x="0" y="0"/>
            <a:ext cx="9144000" cy="1227000"/>
          </a:xfrm>
          <a:prstGeom prst="rect">
            <a:avLst/>
          </a:prstGeom>
          <a:solidFill>
            <a:srgbClr val="000000"/>
          </a:solidFill>
        </p:spPr>
        <p:txBody>
          <a:bodyPr spcFirstLastPara="1" wrap="square" lIns="91425" tIns="91425" rIns="91425" bIns="91425" anchor="t" anchorCtr="0">
            <a:noAutofit/>
          </a:bodyPr>
          <a:lstStyle/>
          <a:p>
            <a:pPr lvl="0" algn="ctr"/>
            <a:r>
              <a:rPr lang="en-US" sz="3600" b="1" dirty="0">
                <a:solidFill>
                  <a:srgbClr val="FFC800"/>
                </a:solidFill>
                <a:latin typeface="Comic Sans MS"/>
                <a:ea typeface="Comic Sans MS"/>
                <a:cs typeface="Comic Sans MS"/>
                <a:sym typeface="Comic Sans MS"/>
              </a:rPr>
              <a:t>How to add data to a table in DynamoDB (2)</a:t>
            </a:r>
            <a:endParaRPr sz="3600" b="1" dirty="0">
              <a:solidFill>
                <a:srgbClr val="FFC800"/>
              </a:solidFill>
              <a:latin typeface="Comic Sans MS"/>
              <a:ea typeface="Comic Sans MS"/>
              <a:cs typeface="Comic Sans MS"/>
              <a:sym typeface="Comic Sans MS"/>
            </a:endParaRPr>
          </a:p>
        </p:txBody>
      </p:sp>
      <p:sp>
        <p:nvSpPr>
          <p:cNvPr id="379" name="Google Shape;379;p55"/>
          <p:cNvSpPr txBox="1">
            <a:spLocks noGrp="1"/>
          </p:cNvSpPr>
          <p:nvPr>
            <p:ph type="body" idx="1"/>
          </p:nvPr>
        </p:nvSpPr>
        <p:spPr>
          <a:xfrm>
            <a:off x="0" y="1227000"/>
            <a:ext cx="9144000" cy="39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Comic Sans MS"/>
                <a:ea typeface="Comic Sans MS"/>
                <a:cs typeface="Comic Sans MS"/>
                <a:sym typeface="Comic Sans MS"/>
              </a:rPr>
              <a:t>In the data entry window type the following and add items to the table:</a:t>
            </a:r>
            <a:endParaRPr sz="2000" dirty="0">
              <a:latin typeface="Comic Sans MS"/>
              <a:ea typeface="Comic Sans MS"/>
              <a:cs typeface="Comic Sans MS"/>
              <a:sym typeface="Comic Sans MS"/>
            </a:endParaRPr>
          </a:p>
          <a:p>
            <a:pPr marL="342900">
              <a:spcBef>
                <a:spcPts val="1600"/>
              </a:spcBef>
            </a:pPr>
            <a:r>
              <a:rPr lang="en" sz="2000" dirty="0">
                <a:latin typeface="Comic Sans MS"/>
                <a:ea typeface="Comic Sans MS"/>
                <a:cs typeface="Comic Sans MS"/>
                <a:sym typeface="Comic Sans MS"/>
              </a:rPr>
              <a:t>For </a:t>
            </a:r>
            <a:r>
              <a:rPr lang="en" sz="2000" b="1" dirty="0">
                <a:latin typeface="Comic Sans MS"/>
                <a:ea typeface="Comic Sans MS"/>
                <a:cs typeface="Comic Sans MS"/>
                <a:sym typeface="Comic Sans MS"/>
              </a:rPr>
              <a:t>Artist</a:t>
            </a:r>
            <a:r>
              <a:rPr lang="en" sz="2000" dirty="0">
                <a:latin typeface="Comic Sans MS"/>
                <a:ea typeface="Comic Sans MS"/>
                <a:cs typeface="Comic Sans MS"/>
                <a:sym typeface="Comic Sans MS"/>
              </a:rPr>
              <a:t> attribute type: Sia</a:t>
            </a:r>
          </a:p>
          <a:p>
            <a:pPr marL="342900">
              <a:spcBef>
                <a:spcPts val="1600"/>
              </a:spcBef>
            </a:pPr>
            <a:r>
              <a:rPr lang="en" sz="2000" dirty="0">
                <a:latin typeface="Comic Sans MS"/>
                <a:ea typeface="Comic Sans MS"/>
                <a:cs typeface="Comic Sans MS"/>
                <a:sym typeface="Comic Sans MS"/>
              </a:rPr>
              <a:t>For </a:t>
            </a:r>
            <a:r>
              <a:rPr lang="en" sz="2000" b="1" dirty="0">
                <a:latin typeface="Comic Sans MS"/>
                <a:ea typeface="Comic Sans MS"/>
                <a:cs typeface="Comic Sans MS"/>
                <a:sym typeface="Comic Sans MS"/>
              </a:rPr>
              <a:t>SongTitle</a:t>
            </a:r>
            <a:r>
              <a:rPr lang="en" sz="2000" dirty="0">
                <a:latin typeface="Comic Sans MS"/>
                <a:ea typeface="Comic Sans MS"/>
                <a:cs typeface="Comic Sans MS"/>
                <a:sym typeface="Comic Sans MS"/>
              </a:rPr>
              <a:t> attribute type: Cheap Thrills</a:t>
            </a:r>
          </a:p>
          <a:p>
            <a:pPr marL="342900">
              <a:spcBef>
                <a:spcPts val="1600"/>
              </a:spcBef>
            </a:pPr>
            <a:r>
              <a:rPr lang="en" sz="2000" dirty="0">
                <a:latin typeface="Comic Sans MS"/>
                <a:ea typeface="Comic Sans MS"/>
                <a:cs typeface="Comic Sans MS"/>
                <a:sym typeface="Comic Sans MS"/>
              </a:rPr>
              <a:t>For </a:t>
            </a:r>
            <a:r>
              <a:rPr lang="en" sz="2000" b="1" dirty="0">
                <a:latin typeface="Comic Sans MS"/>
                <a:ea typeface="Comic Sans MS"/>
                <a:cs typeface="Comic Sans MS"/>
                <a:sym typeface="Comic Sans MS"/>
              </a:rPr>
              <a:t>Artist</a:t>
            </a:r>
            <a:r>
              <a:rPr lang="en" sz="2000" dirty="0">
                <a:latin typeface="Comic Sans MS"/>
                <a:ea typeface="Comic Sans MS"/>
                <a:cs typeface="Comic Sans MS"/>
                <a:sym typeface="Comic Sans MS"/>
              </a:rPr>
              <a:t> attribute type: Sia</a:t>
            </a:r>
          </a:p>
          <a:p>
            <a:pPr marL="342900">
              <a:spcBef>
                <a:spcPts val="1600"/>
              </a:spcBef>
            </a:pPr>
            <a:r>
              <a:rPr lang="en" sz="2000" dirty="0">
                <a:latin typeface="Comic Sans MS"/>
                <a:ea typeface="Comic Sans MS"/>
                <a:cs typeface="Comic Sans MS"/>
                <a:sym typeface="Comic Sans MS"/>
              </a:rPr>
              <a:t>For </a:t>
            </a:r>
            <a:r>
              <a:rPr lang="en" sz="2000" b="1" dirty="0">
                <a:latin typeface="Comic Sans MS"/>
                <a:ea typeface="Comic Sans MS"/>
                <a:cs typeface="Comic Sans MS"/>
                <a:sym typeface="Comic Sans MS"/>
              </a:rPr>
              <a:t>SongTitle</a:t>
            </a:r>
            <a:r>
              <a:rPr lang="en" sz="2000" dirty="0">
                <a:latin typeface="Comic Sans MS"/>
                <a:ea typeface="Comic Sans MS"/>
                <a:cs typeface="Comic Sans MS"/>
                <a:sym typeface="Comic Sans MS"/>
              </a:rPr>
              <a:t> attribute type: Beautiful People</a:t>
            </a:r>
          </a:p>
          <a:p>
            <a:pPr marL="342900">
              <a:spcBef>
                <a:spcPts val="1600"/>
              </a:spcBef>
            </a:pPr>
            <a:r>
              <a:rPr lang="en" sz="2000" dirty="0">
                <a:latin typeface="Comic Sans MS"/>
                <a:ea typeface="Comic Sans MS"/>
                <a:cs typeface="Comic Sans MS"/>
                <a:sym typeface="Comic Sans MS"/>
              </a:rPr>
              <a:t>For </a:t>
            </a:r>
            <a:r>
              <a:rPr lang="en" sz="2000" b="1" dirty="0">
                <a:latin typeface="Comic Sans MS"/>
                <a:ea typeface="Comic Sans MS"/>
                <a:cs typeface="Comic Sans MS"/>
                <a:sym typeface="Comic Sans MS"/>
              </a:rPr>
              <a:t>Artist</a:t>
            </a:r>
            <a:r>
              <a:rPr lang="en" sz="2000" dirty="0">
                <a:latin typeface="Comic Sans MS"/>
                <a:ea typeface="Comic Sans MS"/>
                <a:cs typeface="Comic Sans MS"/>
                <a:sym typeface="Comic Sans MS"/>
              </a:rPr>
              <a:t> attribute type: Rihanna  </a:t>
            </a:r>
          </a:p>
          <a:p>
            <a:pPr marL="342900">
              <a:spcBef>
                <a:spcPts val="1600"/>
              </a:spcBef>
            </a:pPr>
            <a:r>
              <a:rPr lang="en" sz="2000" dirty="0">
                <a:latin typeface="Comic Sans MS"/>
                <a:ea typeface="Comic Sans MS"/>
                <a:cs typeface="Comic Sans MS"/>
                <a:sym typeface="Comic Sans MS"/>
              </a:rPr>
              <a:t>For </a:t>
            </a:r>
            <a:r>
              <a:rPr lang="en" sz="2000" b="1" dirty="0">
                <a:latin typeface="Comic Sans MS"/>
                <a:ea typeface="Comic Sans MS"/>
                <a:cs typeface="Comic Sans MS"/>
                <a:sym typeface="Comic Sans MS"/>
              </a:rPr>
              <a:t>SongTitle</a:t>
            </a:r>
            <a:r>
              <a:rPr lang="en" sz="2000" dirty="0">
                <a:latin typeface="Comic Sans MS"/>
                <a:ea typeface="Comic Sans MS"/>
                <a:cs typeface="Comic Sans MS"/>
                <a:sym typeface="Comic Sans MS"/>
              </a:rPr>
              <a:t> attribute type: Diamonds</a:t>
            </a:r>
            <a:endParaRPr sz="2000" dirty="0">
              <a:latin typeface="Comic Sans MS"/>
              <a:ea typeface="Comic Sans MS"/>
              <a:cs typeface="Comic Sans MS"/>
              <a:sym typeface="Comic Sans MS"/>
            </a:endParaRPr>
          </a:p>
          <a:p>
            <a:pPr marL="0" lvl="0" indent="0" algn="l" rtl="0">
              <a:spcBef>
                <a:spcPts val="0"/>
              </a:spcBef>
              <a:spcAft>
                <a:spcPts val="0"/>
              </a:spcAft>
              <a:buClr>
                <a:schemeClr val="dk1"/>
              </a:buClr>
              <a:buSzPts val="1100"/>
              <a:buFont typeface="Arial"/>
              <a:buNone/>
            </a:pPr>
            <a:endParaRPr dirty="0">
              <a:latin typeface="Comic Sans MS"/>
              <a:ea typeface="Comic Sans MS"/>
              <a:cs typeface="Comic Sans MS"/>
              <a:sym typeface="Comic Sans MS"/>
            </a:endParaRPr>
          </a:p>
          <a:p>
            <a:pPr marL="0" lvl="0" indent="0" algn="l" rtl="0">
              <a:spcBef>
                <a:spcPts val="0"/>
              </a:spcBef>
              <a:spcAft>
                <a:spcPts val="0"/>
              </a:spcAft>
              <a:buNone/>
            </a:pPr>
            <a:endParaRPr sz="2400" dirty="0">
              <a:latin typeface="Comic Sans MS"/>
              <a:ea typeface="Comic Sans MS"/>
              <a:cs typeface="Comic Sans MS"/>
              <a:sym typeface="Comic Sans MS"/>
            </a:endParaRPr>
          </a:p>
          <a:p>
            <a:pPr marL="0" lvl="0" indent="0" algn="l" rtl="0">
              <a:spcBef>
                <a:spcPts val="0"/>
              </a:spcBef>
              <a:spcAft>
                <a:spcPts val="1600"/>
              </a:spcAft>
              <a:buNone/>
            </a:pPr>
            <a:endParaRPr sz="2400" dirty="0">
              <a:latin typeface="Comic Sans MS"/>
              <a:ea typeface="Comic Sans MS"/>
              <a:cs typeface="Comic Sans MS"/>
              <a:sym typeface="Comic Sans MS"/>
            </a:endParaRPr>
          </a:p>
        </p:txBody>
      </p:sp>
      <p:sp>
        <p:nvSpPr>
          <p:cNvPr id="2" name="Slide Number Placeholder 1">
            <a:extLst>
              <a:ext uri="{FF2B5EF4-FFF2-40B4-BE49-F238E27FC236}">
                <a16:creationId xmlns:a16="http://schemas.microsoft.com/office/drawing/2014/main" id="{9BDF1192-3A62-494D-A69D-914A96CE93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7"/>
          <p:cNvSpPr txBox="1">
            <a:spLocks noGrp="1"/>
          </p:cNvSpPr>
          <p:nvPr>
            <p:ph type="title"/>
          </p:nvPr>
        </p:nvSpPr>
        <p:spPr>
          <a:xfrm>
            <a:off x="0" y="0"/>
            <a:ext cx="9144000" cy="1227000"/>
          </a:xfrm>
          <a:prstGeom prst="rect">
            <a:avLst/>
          </a:prstGeom>
          <a:solidFill>
            <a:srgbClr val="000000"/>
          </a:solidFill>
        </p:spPr>
        <p:txBody>
          <a:bodyPr spcFirstLastPara="1" wrap="square" lIns="91425" tIns="91425" rIns="91425" bIns="91425" anchor="t" anchorCtr="0">
            <a:noAutofit/>
          </a:bodyPr>
          <a:lstStyle/>
          <a:p>
            <a:pPr lvl="0" algn="ctr"/>
            <a:r>
              <a:rPr lang="en-US" sz="3600" b="1" dirty="0">
                <a:solidFill>
                  <a:srgbClr val="FFC800"/>
                </a:solidFill>
                <a:latin typeface="Comic Sans MS"/>
                <a:ea typeface="Comic Sans MS"/>
                <a:cs typeface="Comic Sans MS"/>
                <a:sym typeface="Comic Sans MS"/>
              </a:rPr>
              <a:t>How to add data to a table in DynamoDB (3)</a:t>
            </a:r>
            <a:endParaRPr sz="3600" b="1" dirty="0">
              <a:solidFill>
                <a:srgbClr val="FFC800"/>
              </a:solidFill>
              <a:latin typeface="Comic Sans MS"/>
              <a:ea typeface="Comic Sans MS"/>
              <a:cs typeface="Comic Sans MS"/>
              <a:sym typeface="Comic Sans MS"/>
            </a:endParaRPr>
          </a:p>
        </p:txBody>
      </p:sp>
      <p:sp>
        <p:nvSpPr>
          <p:cNvPr id="391" name="Google Shape;391;p57"/>
          <p:cNvSpPr txBox="1">
            <a:spLocks noGrp="1"/>
          </p:cNvSpPr>
          <p:nvPr>
            <p:ph type="body" idx="1"/>
          </p:nvPr>
        </p:nvSpPr>
        <p:spPr>
          <a:xfrm>
            <a:off x="-8313" y="1227000"/>
            <a:ext cx="9144000" cy="39165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dirty="0">
              <a:latin typeface="Comic Sans MS"/>
              <a:ea typeface="Comic Sans MS"/>
              <a:cs typeface="Comic Sans MS"/>
              <a:sym typeface="Comic Sans MS"/>
            </a:endParaRPr>
          </a:p>
          <a:p>
            <a:pPr marL="0" lvl="0" indent="0" algn="l" rtl="0">
              <a:spcBef>
                <a:spcPts val="0"/>
              </a:spcBef>
              <a:spcAft>
                <a:spcPts val="0"/>
              </a:spcAft>
              <a:buNone/>
            </a:pPr>
            <a:endParaRPr dirty="0">
              <a:latin typeface="Comic Sans MS"/>
              <a:ea typeface="Comic Sans MS"/>
              <a:cs typeface="Comic Sans MS"/>
              <a:sym typeface="Comic Sans MS"/>
            </a:endParaRPr>
          </a:p>
          <a:p>
            <a:pPr marL="0" lvl="0" indent="0" algn="l" rtl="0">
              <a:spcBef>
                <a:spcPts val="0"/>
              </a:spcBef>
              <a:spcAft>
                <a:spcPts val="0"/>
              </a:spcAft>
              <a:buNone/>
            </a:pPr>
            <a:endParaRPr sz="2400" dirty="0">
              <a:latin typeface="Comic Sans MS"/>
              <a:ea typeface="Comic Sans MS"/>
              <a:cs typeface="Comic Sans MS"/>
              <a:sym typeface="Comic Sans MS"/>
            </a:endParaRPr>
          </a:p>
          <a:p>
            <a:pPr marL="0" lvl="0" indent="0" algn="l" rtl="0">
              <a:spcBef>
                <a:spcPts val="0"/>
              </a:spcBef>
              <a:spcAft>
                <a:spcPts val="1600"/>
              </a:spcAft>
              <a:buNone/>
            </a:pPr>
            <a:endParaRPr sz="2400" dirty="0">
              <a:latin typeface="Comic Sans MS"/>
              <a:ea typeface="Comic Sans MS"/>
              <a:cs typeface="Comic Sans MS"/>
              <a:sym typeface="Comic Sans MS"/>
            </a:endParaRPr>
          </a:p>
        </p:txBody>
      </p:sp>
      <p:pic>
        <p:nvPicPr>
          <p:cNvPr id="392" name="Google Shape;392;p57"/>
          <p:cNvPicPr preferRelativeResize="0"/>
          <p:nvPr/>
        </p:nvPicPr>
        <p:blipFill>
          <a:blip r:embed="rId3">
            <a:alphaModFix/>
          </a:blip>
          <a:stretch>
            <a:fillRect/>
          </a:stretch>
        </p:blipFill>
        <p:spPr>
          <a:xfrm>
            <a:off x="548636" y="1463041"/>
            <a:ext cx="8145685" cy="3459460"/>
          </a:xfrm>
          <a:prstGeom prst="rect">
            <a:avLst/>
          </a:prstGeom>
          <a:noFill/>
          <a:ln>
            <a:noFill/>
          </a:ln>
        </p:spPr>
      </p:pic>
      <p:sp>
        <p:nvSpPr>
          <p:cNvPr id="2" name="Slide Number Placeholder 1">
            <a:extLst>
              <a:ext uri="{FF2B5EF4-FFF2-40B4-BE49-F238E27FC236}">
                <a16:creationId xmlns:a16="http://schemas.microsoft.com/office/drawing/2014/main" id="{BC22B596-BF6A-4BBD-B6C7-02BE1E1E1C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8"/>
          <p:cNvSpPr txBox="1">
            <a:spLocks noGrp="1"/>
          </p:cNvSpPr>
          <p:nvPr>
            <p:ph type="title"/>
          </p:nvPr>
        </p:nvSpPr>
        <p:spPr>
          <a:xfrm>
            <a:off x="0" y="0"/>
            <a:ext cx="9144000" cy="1227000"/>
          </a:xfrm>
          <a:prstGeom prst="rect">
            <a:avLst/>
          </a:prstGeom>
          <a:solidFill>
            <a:srgbClr val="000000"/>
          </a:solidFill>
        </p:spPr>
        <p:txBody>
          <a:bodyPr spcFirstLastPara="1" wrap="square" lIns="91425" tIns="91425" rIns="91425" bIns="91425" anchor="t" anchorCtr="0">
            <a:noAutofit/>
          </a:bodyPr>
          <a:lstStyle/>
          <a:p>
            <a:pPr lvl="0" algn="ctr"/>
            <a:r>
              <a:rPr lang="en-US" sz="3600" b="1" dirty="0">
                <a:solidFill>
                  <a:srgbClr val="FFC800"/>
                </a:solidFill>
                <a:latin typeface="Comic Sans MS"/>
                <a:ea typeface="Comic Sans MS"/>
                <a:cs typeface="Comic Sans MS"/>
                <a:sym typeface="Comic Sans MS"/>
              </a:rPr>
              <a:t>How to query data in DynamoDB (1)</a:t>
            </a:r>
            <a:endParaRPr sz="3600" b="1" dirty="0">
              <a:solidFill>
                <a:srgbClr val="FFC800"/>
              </a:solidFill>
              <a:latin typeface="Comic Sans MS"/>
              <a:ea typeface="Comic Sans MS"/>
              <a:cs typeface="Comic Sans MS"/>
              <a:sym typeface="Comic Sans MS"/>
            </a:endParaRPr>
          </a:p>
        </p:txBody>
      </p:sp>
      <p:sp>
        <p:nvSpPr>
          <p:cNvPr id="398" name="Google Shape;398;p58"/>
          <p:cNvSpPr txBox="1">
            <a:spLocks noGrp="1"/>
          </p:cNvSpPr>
          <p:nvPr>
            <p:ph type="body" idx="1"/>
          </p:nvPr>
        </p:nvSpPr>
        <p:spPr>
          <a:xfrm>
            <a:off x="0" y="1227000"/>
            <a:ext cx="9144000" cy="3916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dirty="0">
                <a:latin typeface="Comic Sans MS"/>
                <a:ea typeface="Comic Sans MS"/>
                <a:cs typeface="Comic Sans MS"/>
                <a:sym typeface="Comic Sans MS"/>
              </a:rPr>
              <a:t>In the drop down list below the “create item” tab, change “scan” to “query”</a:t>
            </a:r>
            <a:endParaRPr sz="2000" dirty="0">
              <a:latin typeface="Comic Sans MS"/>
              <a:ea typeface="Comic Sans MS"/>
              <a:cs typeface="Comic Sans MS"/>
              <a:sym typeface="Comic Sans MS"/>
            </a:endParaRPr>
          </a:p>
        </p:txBody>
      </p:sp>
      <p:pic>
        <p:nvPicPr>
          <p:cNvPr id="399" name="Google Shape;399;p58"/>
          <p:cNvPicPr preferRelativeResize="0"/>
          <p:nvPr/>
        </p:nvPicPr>
        <p:blipFill>
          <a:blip r:embed="rId3">
            <a:alphaModFix/>
          </a:blip>
          <a:stretch>
            <a:fillRect/>
          </a:stretch>
        </p:blipFill>
        <p:spPr>
          <a:xfrm>
            <a:off x="871488" y="2110000"/>
            <a:ext cx="7401024" cy="3033501"/>
          </a:xfrm>
          <a:prstGeom prst="rect">
            <a:avLst/>
          </a:prstGeom>
          <a:noFill/>
          <a:ln>
            <a:noFill/>
          </a:ln>
        </p:spPr>
      </p:pic>
      <p:sp>
        <p:nvSpPr>
          <p:cNvPr id="2" name="Slide Number Placeholder 1">
            <a:extLst>
              <a:ext uri="{FF2B5EF4-FFF2-40B4-BE49-F238E27FC236}">
                <a16:creationId xmlns:a16="http://schemas.microsoft.com/office/drawing/2014/main" id="{E387EC50-FD2F-445E-B345-95242557CB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9"/>
          <p:cNvSpPr txBox="1">
            <a:spLocks noGrp="1"/>
          </p:cNvSpPr>
          <p:nvPr>
            <p:ph type="title"/>
          </p:nvPr>
        </p:nvSpPr>
        <p:spPr>
          <a:xfrm>
            <a:off x="0" y="0"/>
            <a:ext cx="9144000" cy="1227000"/>
          </a:xfrm>
          <a:prstGeom prst="rect">
            <a:avLst/>
          </a:prstGeom>
          <a:solidFill>
            <a:srgbClr val="000000"/>
          </a:solidFill>
        </p:spPr>
        <p:txBody>
          <a:bodyPr spcFirstLastPara="1" wrap="square" lIns="91425" tIns="91425" rIns="91425" bIns="91425" anchor="t" anchorCtr="0">
            <a:noAutofit/>
          </a:bodyPr>
          <a:lstStyle/>
          <a:p>
            <a:pPr lvl="0" algn="ctr"/>
            <a:r>
              <a:rPr lang="en-US" sz="3600" b="1" dirty="0">
                <a:solidFill>
                  <a:srgbClr val="FFC800"/>
                </a:solidFill>
                <a:latin typeface="Comic Sans MS"/>
                <a:ea typeface="Comic Sans MS"/>
                <a:cs typeface="Comic Sans MS"/>
                <a:sym typeface="Comic Sans MS"/>
              </a:rPr>
              <a:t>How to query data in DynamoDB (2)</a:t>
            </a:r>
            <a:endParaRPr sz="3600" b="1" dirty="0">
              <a:solidFill>
                <a:srgbClr val="FFC800"/>
              </a:solidFill>
              <a:latin typeface="Comic Sans MS"/>
              <a:ea typeface="Comic Sans MS"/>
              <a:cs typeface="Comic Sans MS"/>
              <a:sym typeface="Comic Sans MS"/>
            </a:endParaRPr>
          </a:p>
        </p:txBody>
      </p:sp>
      <p:sp>
        <p:nvSpPr>
          <p:cNvPr id="405" name="Google Shape;405;p59"/>
          <p:cNvSpPr txBox="1">
            <a:spLocks noGrp="1"/>
          </p:cNvSpPr>
          <p:nvPr>
            <p:ph type="body" idx="1"/>
          </p:nvPr>
        </p:nvSpPr>
        <p:spPr>
          <a:xfrm>
            <a:off x="0" y="1227000"/>
            <a:ext cx="9144000" cy="3916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dirty="0">
                <a:latin typeface="Comic Sans MS"/>
                <a:ea typeface="Comic Sans MS"/>
                <a:cs typeface="Comic Sans MS"/>
                <a:sym typeface="Comic Sans MS"/>
              </a:rPr>
              <a:t>In the “Artist” box type “Maroon 5” and select “start search”</a:t>
            </a:r>
            <a:endParaRPr sz="2000" dirty="0">
              <a:latin typeface="Comic Sans MS"/>
              <a:ea typeface="Comic Sans MS"/>
              <a:cs typeface="Comic Sans MS"/>
              <a:sym typeface="Comic Sans MS"/>
            </a:endParaRPr>
          </a:p>
        </p:txBody>
      </p:sp>
      <p:pic>
        <p:nvPicPr>
          <p:cNvPr id="406" name="Google Shape;406;p59"/>
          <p:cNvPicPr preferRelativeResize="0"/>
          <p:nvPr/>
        </p:nvPicPr>
        <p:blipFill>
          <a:blip r:embed="rId3">
            <a:alphaModFix/>
          </a:blip>
          <a:stretch>
            <a:fillRect/>
          </a:stretch>
        </p:blipFill>
        <p:spPr>
          <a:xfrm>
            <a:off x="257695" y="1778922"/>
            <a:ext cx="8456549" cy="3249063"/>
          </a:xfrm>
          <a:prstGeom prst="rect">
            <a:avLst/>
          </a:prstGeom>
          <a:noFill/>
          <a:ln>
            <a:noFill/>
          </a:ln>
        </p:spPr>
      </p:pic>
      <p:sp>
        <p:nvSpPr>
          <p:cNvPr id="2" name="Slide Number Placeholder 1">
            <a:extLst>
              <a:ext uri="{FF2B5EF4-FFF2-40B4-BE49-F238E27FC236}">
                <a16:creationId xmlns:a16="http://schemas.microsoft.com/office/drawing/2014/main" id="{BF473334-D774-4C62-9705-16EA9C34E6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0"/>
            <a:ext cx="9144000" cy="15117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endParaRPr sz="3600" b="1" dirty="0">
              <a:solidFill>
                <a:srgbClr val="FFC800"/>
              </a:solidFill>
              <a:latin typeface="Comic Sans MS"/>
              <a:ea typeface="Comic Sans MS"/>
              <a:cs typeface="Comic Sans MS"/>
              <a:sym typeface="Comic Sans MS"/>
            </a:endParaRPr>
          </a:p>
          <a:p>
            <a:pPr marL="0" lvl="0" indent="0" algn="ctr" rtl="0">
              <a:spcBef>
                <a:spcPts val="0"/>
              </a:spcBef>
              <a:spcAft>
                <a:spcPts val="0"/>
              </a:spcAft>
              <a:buNone/>
            </a:pPr>
            <a:r>
              <a:rPr lang="en" sz="3600" b="1" dirty="0">
                <a:solidFill>
                  <a:srgbClr val="FFC800"/>
                </a:solidFill>
                <a:latin typeface="Comic Sans MS"/>
                <a:sym typeface="Comic Sans MS"/>
              </a:rPr>
              <a:t>Outline</a:t>
            </a:r>
            <a:endParaRPr dirty="0">
              <a:solidFill>
                <a:srgbClr val="FFFF00"/>
              </a:solidFill>
            </a:endParaRPr>
          </a:p>
        </p:txBody>
      </p:sp>
      <p:sp>
        <p:nvSpPr>
          <p:cNvPr id="55" name="Google Shape;55;p13"/>
          <p:cNvSpPr txBox="1">
            <a:spLocks noGrp="1"/>
          </p:cNvSpPr>
          <p:nvPr>
            <p:ph type="body" idx="1"/>
          </p:nvPr>
        </p:nvSpPr>
        <p:spPr>
          <a:xfrm>
            <a:off x="0" y="1511700"/>
            <a:ext cx="9144000" cy="3631800"/>
          </a:xfrm>
          <a:prstGeom prst="rect">
            <a:avLst/>
          </a:prstGeom>
        </p:spPr>
        <p:txBody>
          <a:bodyPr spcFirstLastPara="1" wrap="square" lIns="91425" tIns="91425" rIns="91425" bIns="91425" anchor="ctr" anchorCtr="0">
            <a:noAutofit/>
          </a:bodyPr>
          <a:lstStyle/>
          <a:p>
            <a:pPr fontAlgn="base"/>
            <a:r>
              <a:rPr lang="en-IN" dirty="0"/>
              <a:t>Introduction to Cloud Database</a:t>
            </a:r>
          </a:p>
          <a:p>
            <a:pPr fontAlgn="base"/>
            <a:r>
              <a:rPr lang="en-IN" dirty="0"/>
              <a:t>DBaaS</a:t>
            </a:r>
          </a:p>
          <a:p>
            <a:pPr fontAlgn="base"/>
            <a:r>
              <a:rPr lang="en-IN" dirty="0"/>
              <a:t>Layered Architecture of Cloud Database Management System</a:t>
            </a:r>
          </a:p>
          <a:p>
            <a:pPr fontAlgn="base"/>
            <a:r>
              <a:rPr lang="en-IN" dirty="0"/>
              <a:t>Relational SQL: OLTP, OLAP </a:t>
            </a:r>
          </a:p>
          <a:p>
            <a:pPr fontAlgn="base"/>
            <a:r>
              <a:rPr lang="en-IN" dirty="0"/>
              <a:t>No SQL</a:t>
            </a:r>
          </a:p>
          <a:p>
            <a:pPr fontAlgn="base"/>
            <a:r>
              <a:rPr lang="en-IN" b="1" dirty="0">
                <a:solidFill>
                  <a:schemeClr val="tx1"/>
                </a:solidFill>
              </a:rPr>
              <a:t>How to choose cloud database </a:t>
            </a:r>
          </a:p>
          <a:p>
            <a:pPr marL="0" lvl="0" indent="0" algn="l" rtl="0">
              <a:spcBef>
                <a:spcPts val="1600"/>
              </a:spcBef>
              <a:spcAft>
                <a:spcPts val="1600"/>
              </a:spcAft>
              <a:buNone/>
            </a:pPr>
            <a:endParaRPr sz="1350" dirty="0">
              <a:solidFill>
                <a:srgbClr val="6C6C6C"/>
              </a:solidFill>
              <a:highlight>
                <a:srgbClr val="FFFFFF"/>
              </a:highlight>
            </a:endParaRPr>
          </a:p>
        </p:txBody>
      </p:sp>
      <p:sp>
        <p:nvSpPr>
          <p:cNvPr id="2" name="Slide Number Placeholder 1">
            <a:extLst>
              <a:ext uri="{FF2B5EF4-FFF2-40B4-BE49-F238E27FC236}">
                <a16:creationId xmlns:a16="http://schemas.microsoft.com/office/drawing/2014/main" id="{CD02DD0A-9294-4E20-8053-541457897B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1426153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1"/>
          <p:cNvSpPr txBox="1">
            <a:spLocks noGrp="1"/>
          </p:cNvSpPr>
          <p:nvPr>
            <p:ph type="title"/>
          </p:nvPr>
        </p:nvSpPr>
        <p:spPr>
          <a:xfrm>
            <a:off x="0" y="0"/>
            <a:ext cx="9144000" cy="12270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solidFill>
                  <a:srgbClr val="FFC800"/>
                </a:solidFill>
                <a:latin typeface="Comic Sans MS"/>
                <a:ea typeface="Comic Sans MS"/>
                <a:cs typeface="Comic Sans MS"/>
                <a:sym typeface="Comic Sans MS"/>
              </a:rPr>
              <a:t>How to choose cloud database</a:t>
            </a:r>
            <a:endParaRPr sz="3600" b="1" dirty="0">
              <a:solidFill>
                <a:srgbClr val="FFC800"/>
              </a:solidFill>
              <a:latin typeface="Comic Sans MS"/>
              <a:ea typeface="Comic Sans MS"/>
              <a:cs typeface="Comic Sans MS"/>
              <a:sym typeface="Comic Sans MS"/>
            </a:endParaRPr>
          </a:p>
          <a:p>
            <a:pPr marL="0" lvl="0" indent="0" algn="ctr" rtl="0">
              <a:spcBef>
                <a:spcPts val="0"/>
              </a:spcBef>
              <a:spcAft>
                <a:spcPts val="0"/>
              </a:spcAft>
              <a:buNone/>
            </a:pPr>
            <a:endParaRPr sz="3600" b="1" dirty="0">
              <a:solidFill>
                <a:srgbClr val="FFC800"/>
              </a:solidFill>
              <a:latin typeface="Comic Sans MS"/>
              <a:ea typeface="Comic Sans MS"/>
              <a:cs typeface="Comic Sans MS"/>
              <a:sym typeface="Comic Sans MS"/>
            </a:endParaRPr>
          </a:p>
        </p:txBody>
      </p:sp>
      <p:sp>
        <p:nvSpPr>
          <p:cNvPr id="419" name="Google Shape;419;p61"/>
          <p:cNvSpPr txBox="1">
            <a:spLocks noGrp="1"/>
          </p:cNvSpPr>
          <p:nvPr>
            <p:ph type="body" idx="1"/>
          </p:nvPr>
        </p:nvSpPr>
        <p:spPr>
          <a:xfrm>
            <a:off x="0" y="1227000"/>
            <a:ext cx="9144000" cy="39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Comic Sans MS"/>
                <a:ea typeface="Comic Sans MS"/>
                <a:cs typeface="Comic Sans MS"/>
                <a:sym typeface="Comic Sans MS"/>
              </a:rPr>
              <a:t>Choosing a DB is based on the following factors:</a:t>
            </a:r>
            <a:endParaRPr sz="2000" dirty="0">
              <a:latin typeface="Comic Sans MS"/>
              <a:ea typeface="Comic Sans MS"/>
              <a:cs typeface="Comic Sans MS"/>
              <a:sym typeface="Comic Sans MS"/>
            </a:endParaRPr>
          </a:p>
          <a:p>
            <a:pPr lvl="0" indent="-457200" algn="l" rtl="0">
              <a:spcBef>
                <a:spcPts val="1600"/>
              </a:spcBef>
              <a:spcAft>
                <a:spcPts val="0"/>
              </a:spcAft>
              <a:buFont typeface="+mj-lt"/>
              <a:buAutoNum type="arabicPeriod"/>
            </a:pPr>
            <a:r>
              <a:rPr lang="en" sz="2000" dirty="0">
                <a:latin typeface="Comic Sans MS"/>
                <a:ea typeface="Comic Sans MS"/>
                <a:cs typeface="Comic Sans MS"/>
                <a:sym typeface="Comic Sans MS"/>
              </a:rPr>
              <a:t>Availability zones</a:t>
            </a:r>
            <a:endParaRPr sz="2000" dirty="0">
              <a:latin typeface="Comic Sans MS"/>
              <a:ea typeface="Comic Sans MS"/>
              <a:cs typeface="Comic Sans MS"/>
              <a:sym typeface="Comic Sans MS"/>
            </a:endParaRPr>
          </a:p>
          <a:p>
            <a:pPr lvl="0" indent="-457200" algn="l" rtl="0">
              <a:spcBef>
                <a:spcPts val="1600"/>
              </a:spcBef>
              <a:spcAft>
                <a:spcPts val="0"/>
              </a:spcAft>
              <a:buFont typeface="+mj-lt"/>
              <a:buAutoNum type="arabicPeriod"/>
            </a:pPr>
            <a:r>
              <a:rPr lang="en" sz="2000" dirty="0">
                <a:latin typeface="Comic Sans MS"/>
                <a:ea typeface="Comic Sans MS"/>
                <a:cs typeface="Comic Sans MS"/>
                <a:sym typeface="Comic Sans MS"/>
              </a:rPr>
              <a:t>Market share</a:t>
            </a:r>
            <a:endParaRPr sz="2000" dirty="0">
              <a:latin typeface="Comic Sans MS"/>
              <a:ea typeface="Comic Sans MS"/>
              <a:cs typeface="Comic Sans MS"/>
              <a:sym typeface="Comic Sans MS"/>
            </a:endParaRPr>
          </a:p>
          <a:p>
            <a:pPr lvl="0" indent="-457200" algn="l" rtl="0">
              <a:spcBef>
                <a:spcPts val="1600"/>
              </a:spcBef>
              <a:spcAft>
                <a:spcPts val="0"/>
              </a:spcAft>
              <a:buFont typeface="+mj-lt"/>
              <a:buAutoNum type="arabicPeriod"/>
            </a:pPr>
            <a:r>
              <a:rPr lang="en-US" sz="2000" dirty="0">
                <a:latin typeface="Comic Sans MS"/>
                <a:ea typeface="Comic Sans MS"/>
                <a:cs typeface="Comic Sans MS"/>
                <a:sym typeface="Comic Sans MS"/>
              </a:rPr>
              <a:t>DB and Storage </a:t>
            </a:r>
            <a:r>
              <a:rPr lang="en" sz="2000" dirty="0">
                <a:latin typeface="Comic Sans MS"/>
                <a:ea typeface="Comic Sans MS"/>
                <a:cs typeface="Comic Sans MS"/>
                <a:sym typeface="Comic Sans MS"/>
              </a:rPr>
              <a:t>Services provided</a:t>
            </a:r>
            <a:endParaRPr sz="2000" dirty="0">
              <a:latin typeface="Comic Sans MS"/>
              <a:ea typeface="Comic Sans MS"/>
              <a:cs typeface="Comic Sans MS"/>
              <a:sym typeface="Comic Sans MS"/>
            </a:endParaRPr>
          </a:p>
          <a:p>
            <a:pPr lvl="0" indent="-457200" algn="l" rtl="0">
              <a:spcBef>
                <a:spcPts val="1600"/>
              </a:spcBef>
              <a:spcAft>
                <a:spcPts val="0"/>
              </a:spcAft>
              <a:buFont typeface="+mj-lt"/>
              <a:buAutoNum type="arabicPeriod"/>
            </a:pPr>
            <a:r>
              <a:rPr lang="en" sz="2000" dirty="0">
                <a:latin typeface="Comic Sans MS"/>
                <a:ea typeface="Comic Sans MS"/>
                <a:cs typeface="Comic Sans MS"/>
                <a:sym typeface="Comic Sans MS"/>
              </a:rPr>
              <a:t>Downtime</a:t>
            </a:r>
            <a:endParaRPr sz="2000" dirty="0">
              <a:latin typeface="Comic Sans MS"/>
              <a:ea typeface="Comic Sans MS"/>
              <a:cs typeface="Comic Sans MS"/>
              <a:sym typeface="Comic Sans MS"/>
            </a:endParaRPr>
          </a:p>
          <a:p>
            <a:pPr lvl="0" indent="-457200" algn="l" rtl="0">
              <a:spcBef>
                <a:spcPts val="1600"/>
              </a:spcBef>
              <a:spcAft>
                <a:spcPts val="0"/>
              </a:spcAft>
              <a:buFont typeface="+mj-lt"/>
              <a:buAutoNum type="arabicPeriod"/>
            </a:pPr>
            <a:r>
              <a:rPr lang="en" sz="2000" dirty="0">
                <a:latin typeface="Comic Sans MS"/>
                <a:ea typeface="Comic Sans MS"/>
                <a:cs typeface="Comic Sans MS"/>
                <a:sym typeface="Comic Sans MS"/>
              </a:rPr>
              <a:t>Pricing and </a:t>
            </a:r>
            <a:r>
              <a:rPr lang="en-US" sz="2000" dirty="0">
                <a:latin typeface="Comic Sans MS"/>
                <a:ea typeface="Comic Sans MS"/>
                <a:cs typeface="Comic Sans MS"/>
                <a:sym typeface="Comic Sans MS"/>
              </a:rPr>
              <a:t>b</a:t>
            </a:r>
            <a:r>
              <a:rPr lang="en" sz="2000" dirty="0">
                <a:latin typeface="Comic Sans MS"/>
                <a:ea typeface="Comic Sans MS"/>
                <a:cs typeface="Comic Sans MS"/>
                <a:sym typeface="Comic Sans MS"/>
              </a:rPr>
              <a:t>illing models</a:t>
            </a:r>
            <a:endParaRPr sz="2000" dirty="0">
              <a:latin typeface="Comic Sans MS"/>
              <a:ea typeface="Comic Sans MS"/>
              <a:cs typeface="Comic Sans MS"/>
              <a:sym typeface="Comic Sans MS"/>
            </a:endParaRPr>
          </a:p>
          <a:p>
            <a:pPr marL="0" lvl="0" indent="0" algn="l" rtl="0">
              <a:spcBef>
                <a:spcPts val="1600"/>
              </a:spcBef>
              <a:spcAft>
                <a:spcPts val="0"/>
              </a:spcAft>
              <a:buNone/>
            </a:pPr>
            <a:endParaRPr sz="2000" dirty="0">
              <a:latin typeface="Comic Sans MS"/>
              <a:ea typeface="Comic Sans MS"/>
              <a:cs typeface="Comic Sans MS"/>
              <a:sym typeface="Comic Sans MS"/>
            </a:endParaRPr>
          </a:p>
          <a:p>
            <a:pPr marL="0" lvl="0" indent="0" algn="l" rtl="0">
              <a:spcBef>
                <a:spcPts val="1600"/>
              </a:spcBef>
              <a:spcAft>
                <a:spcPts val="0"/>
              </a:spcAft>
              <a:buNone/>
            </a:pPr>
            <a:endParaRPr sz="2000" dirty="0">
              <a:latin typeface="Comic Sans MS"/>
              <a:ea typeface="Comic Sans MS"/>
              <a:cs typeface="Comic Sans MS"/>
              <a:sym typeface="Comic Sans MS"/>
            </a:endParaRPr>
          </a:p>
          <a:p>
            <a:pPr marL="0" lvl="0" indent="0" algn="l" rtl="0">
              <a:spcBef>
                <a:spcPts val="1600"/>
              </a:spcBef>
              <a:spcAft>
                <a:spcPts val="1600"/>
              </a:spcAft>
              <a:buNone/>
            </a:pPr>
            <a:endParaRPr dirty="0">
              <a:latin typeface="Comic Sans MS"/>
              <a:ea typeface="Comic Sans MS"/>
              <a:cs typeface="Comic Sans MS"/>
              <a:sym typeface="Comic Sans MS"/>
            </a:endParaRPr>
          </a:p>
        </p:txBody>
      </p:sp>
      <p:sp>
        <p:nvSpPr>
          <p:cNvPr id="2" name="Slide Number Placeholder 1">
            <a:extLst>
              <a:ext uri="{FF2B5EF4-FFF2-40B4-BE49-F238E27FC236}">
                <a16:creationId xmlns:a16="http://schemas.microsoft.com/office/drawing/2014/main" id="{5CD6FEE1-E849-4EDD-BB2F-F27B0E9AC0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2"/>
          <p:cNvSpPr txBox="1">
            <a:spLocks noGrp="1"/>
          </p:cNvSpPr>
          <p:nvPr>
            <p:ph type="title"/>
          </p:nvPr>
        </p:nvSpPr>
        <p:spPr>
          <a:xfrm>
            <a:off x="0" y="0"/>
            <a:ext cx="9144000" cy="1227000"/>
          </a:xfrm>
          <a:prstGeom prst="rect">
            <a:avLst/>
          </a:prstGeom>
          <a:solidFill>
            <a:srgbClr val="000000"/>
          </a:solidFill>
        </p:spPr>
        <p:txBody>
          <a:bodyPr spcFirstLastPara="1" wrap="square" lIns="91425" tIns="91425" rIns="91425" bIns="91425" anchor="t" anchorCtr="0">
            <a:noAutofit/>
          </a:bodyPr>
          <a:lstStyle/>
          <a:p>
            <a:pPr lvl="0" algn="ctr"/>
            <a:r>
              <a:rPr lang="en-US" sz="3600" b="1" dirty="0">
                <a:solidFill>
                  <a:srgbClr val="FFC800"/>
                </a:solidFill>
                <a:latin typeface="Comic Sans MS"/>
                <a:ea typeface="Comic Sans MS"/>
                <a:cs typeface="Comic Sans MS"/>
                <a:sym typeface="Comic Sans MS"/>
              </a:rPr>
              <a:t>Availability Zones of Azure/AWS/GCP</a:t>
            </a:r>
            <a:endParaRPr sz="3600" b="1" dirty="0">
              <a:solidFill>
                <a:srgbClr val="FFC800"/>
              </a:solidFill>
              <a:latin typeface="Comic Sans MS"/>
              <a:ea typeface="Comic Sans MS"/>
              <a:cs typeface="Comic Sans MS"/>
              <a:sym typeface="Comic Sans MS"/>
            </a:endParaRPr>
          </a:p>
        </p:txBody>
      </p:sp>
      <p:pic>
        <p:nvPicPr>
          <p:cNvPr id="426" name="Google Shape;426;p62"/>
          <p:cNvPicPr preferRelativeResize="0"/>
          <p:nvPr/>
        </p:nvPicPr>
        <p:blipFill>
          <a:blip r:embed="rId3">
            <a:alphaModFix/>
          </a:blip>
          <a:stretch>
            <a:fillRect/>
          </a:stretch>
        </p:blipFill>
        <p:spPr>
          <a:xfrm>
            <a:off x="5886593" y="1770991"/>
            <a:ext cx="3119382" cy="2621017"/>
          </a:xfrm>
          <a:prstGeom prst="rect">
            <a:avLst/>
          </a:prstGeom>
          <a:noFill/>
          <a:ln>
            <a:noFill/>
          </a:ln>
        </p:spPr>
      </p:pic>
      <p:pic>
        <p:nvPicPr>
          <p:cNvPr id="427" name="Google Shape;427;p62"/>
          <p:cNvPicPr preferRelativeResize="0"/>
          <p:nvPr/>
        </p:nvPicPr>
        <p:blipFill>
          <a:blip r:embed="rId4">
            <a:alphaModFix/>
          </a:blip>
          <a:stretch>
            <a:fillRect/>
          </a:stretch>
        </p:blipFill>
        <p:spPr>
          <a:xfrm>
            <a:off x="2684662" y="1770991"/>
            <a:ext cx="3119381" cy="2621017"/>
          </a:xfrm>
          <a:prstGeom prst="rect">
            <a:avLst/>
          </a:prstGeom>
          <a:noFill/>
          <a:ln>
            <a:noFill/>
          </a:ln>
        </p:spPr>
      </p:pic>
      <p:pic>
        <p:nvPicPr>
          <p:cNvPr id="428" name="Google Shape;428;p62"/>
          <p:cNvPicPr preferRelativeResize="0"/>
          <p:nvPr/>
        </p:nvPicPr>
        <p:blipFill>
          <a:blip r:embed="rId5">
            <a:alphaModFix/>
          </a:blip>
          <a:stretch>
            <a:fillRect/>
          </a:stretch>
        </p:blipFill>
        <p:spPr>
          <a:xfrm>
            <a:off x="29609" y="1770991"/>
            <a:ext cx="2596862" cy="2621017"/>
          </a:xfrm>
          <a:prstGeom prst="rect">
            <a:avLst/>
          </a:prstGeom>
          <a:noFill/>
          <a:ln>
            <a:noFill/>
          </a:ln>
        </p:spPr>
      </p:pic>
      <p:sp>
        <p:nvSpPr>
          <p:cNvPr id="4" name="Slide Number Placeholder 3">
            <a:extLst>
              <a:ext uri="{FF2B5EF4-FFF2-40B4-BE49-F238E27FC236}">
                <a16:creationId xmlns:a16="http://schemas.microsoft.com/office/drawing/2014/main" id="{03FF4636-E802-4848-9E7F-EE418BED83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3"/>
          <p:cNvSpPr txBox="1">
            <a:spLocks noGrp="1"/>
          </p:cNvSpPr>
          <p:nvPr>
            <p:ph type="title"/>
          </p:nvPr>
        </p:nvSpPr>
        <p:spPr>
          <a:xfrm>
            <a:off x="0" y="0"/>
            <a:ext cx="9144000" cy="12270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a:solidFill>
                  <a:srgbClr val="FFC800"/>
                </a:solidFill>
                <a:latin typeface="Comic Sans MS"/>
                <a:ea typeface="Comic Sans MS"/>
                <a:cs typeface="Comic Sans MS"/>
                <a:sym typeface="Comic Sans MS"/>
              </a:rPr>
              <a:t>Market Share of Public Cloud Providers</a:t>
            </a:r>
            <a:endParaRPr sz="3600" b="1" dirty="0">
              <a:solidFill>
                <a:srgbClr val="FFC800"/>
              </a:solidFill>
              <a:latin typeface="Comic Sans MS"/>
              <a:ea typeface="Comic Sans MS"/>
              <a:cs typeface="Comic Sans MS"/>
              <a:sym typeface="Comic Sans MS"/>
            </a:endParaRPr>
          </a:p>
        </p:txBody>
      </p:sp>
      <p:pic>
        <p:nvPicPr>
          <p:cNvPr id="435" name="Google Shape;435;p63"/>
          <p:cNvPicPr preferRelativeResize="0"/>
          <p:nvPr/>
        </p:nvPicPr>
        <p:blipFill>
          <a:blip r:embed="rId3">
            <a:alphaModFix/>
          </a:blip>
          <a:stretch>
            <a:fillRect/>
          </a:stretch>
        </p:blipFill>
        <p:spPr>
          <a:xfrm>
            <a:off x="2147518" y="1303110"/>
            <a:ext cx="4951551" cy="3676214"/>
          </a:xfrm>
          <a:prstGeom prst="rect">
            <a:avLst/>
          </a:prstGeom>
          <a:noFill/>
          <a:ln>
            <a:noFill/>
          </a:ln>
        </p:spPr>
      </p:pic>
      <p:sp>
        <p:nvSpPr>
          <p:cNvPr id="4" name="Slide Number Placeholder 3">
            <a:extLst>
              <a:ext uri="{FF2B5EF4-FFF2-40B4-BE49-F238E27FC236}">
                <a16:creationId xmlns:a16="http://schemas.microsoft.com/office/drawing/2014/main" id="{95C24CCB-BE41-4F94-A4AE-60C0098B94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5"/>
          <p:cNvSpPr txBox="1">
            <a:spLocks noGrp="1"/>
          </p:cNvSpPr>
          <p:nvPr>
            <p:ph type="title"/>
          </p:nvPr>
        </p:nvSpPr>
        <p:spPr>
          <a:xfrm>
            <a:off x="0" y="0"/>
            <a:ext cx="9144000" cy="12270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a:solidFill>
                  <a:srgbClr val="FFC800"/>
                </a:solidFill>
                <a:latin typeface="Comic Sans MS"/>
                <a:ea typeface="Comic Sans MS"/>
                <a:cs typeface="Comic Sans MS"/>
                <a:sym typeface="Comic Sans MS"/>
              </a:rPr>
              <a:t>DB Services Provided</a:t>
            </a:r>
            <a:endParaRPr sz="3600" b="1" dirty="0">
              <a:solidFill>
                <a:srgbClr val="FFC800"/>
              </a:solidFill>
              <a:latin typeface="Comic Sans MS"/>
              <a:ea typeface="Comic Sans MS"/>
              <a:cs typeface="Comic Sans MS"/>
              <a:sym typeface="Comic Sans MS"/>
            </a:endParaRPr>
          </a:p>
        </p:txBody>
      </p:sp>
      <p:pic>
        <p:nvPicPr>
          <p:cNvPr id="449" name="Google Shape;449;p65"/>
          <p:cNvPicPr preferRelativeResize="0"/>
          <p:nvPr/>
        </p:nvPicPr>
        <p:blipFill>
          <a:blip r:embed="rId3">
            <a:alphaModFix/>
          </a:blip>
          <a:stretch>
            <a:fillRect/>
          </a:stretch>
        </p:blipFill>
        <p:spPr>
          <a:xfrm>
            <a:off x="282634" y="1579418"/>
            <a:ext cx="8659610" cy="2626782"/>
          </a:xfrm>
          <a:prstGeom prst="rect">
            <a:avLst/>
          </a:prstGeom>
          <a:noFill/>
          <a:ln>
            <a:noFill/>
          </a:ln>
        </p:spPr>
      </p:pic>
      <p:sp>
        <p:nvSpPr>
          <p:cNvPr id="4" name="Slide Number Placeholder 3">
            <a:extLst>
              <a:ext uri="{FF2B5EF4-FFF2-40B4-BE49-F238E27FC236}">
                <a16:creationId xmlns:a16="http://schemas.microsoft.com/office/drawing/2014/main" id="{4124A3DB-25A6-4847-A429-27767E12FE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6"/>
          <p:cNvSpPr txBox="1">
            <a:spLocks noGrp="1"/>
          </p:cNvSpPr>
          <p:nvPr>
            <p:ph type="title"/>
          </p:nvPr>
        </p:nvSpPr>
        <p:spPr>
          <a:xfrm>
            <a:off x="0" y="0"/>
            <a:ext cx="9144000" cy="12270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a:solidFill>
                  <a:srgbClr val="FFC800"/>
                </a:solidFill>
                <a:latin typeface="Comic Sans MS"/>
                <a:ea typeface="Comic Sans MS"/>
                <a:cs typeface="Comic Sans MS"/>
                <a:sym typeface="Comic Sans MS"/>
              </a:rPr>
              <a:t>Storage Services Provided</a:t>
            </a:r>
            <a:endParaRPr sz="3600" b="1" dirty="0">
              <a:solidFill>
                <a:srgbClr val="FFC800"/>
              </a:solidFill>
              <a:latin typeface="Comic Sans MS"/>
              <a:ea typeface="Comic Sans MS"/>
              <a:cs typeface="Comic Sans MS"/>
              <a:sym typeface="Comic Sans MS"/>
            </a:endParaRPr>
          </a:p>
        </p:txBody>
      </p:sp>
      <p:pic>
        <p:nvPicPr>
          <p:cNvPr id="456" name="Google Shape;456;p66"/>
          <p:cNvPicPr preferRelativeResize="0"/>
          <p:nvPr/>
        </p:nvPicPr>
        <p:blipFill>
          <a:blip r:embed="rId3">
            <a:alphaModFix/>
          </a:blip>
          <a:stretch>
            <a:fillRect/>
          </a:stretch>
        </p:blipFill>
        <p:spPr>
          <a:xfrm>
            <a:off x="139096" y="1438102"/>
            <a:ext cx="8797087" cy="3315960"/>
          </a:xfrm>
          <a:prstGeom prst="rect">
            <a:avLst/>
          </a:prstGeom>
          <a:noFill/>
          <a:ln>
            <a:noFill/>
          </a:ln>
        </p:spPr>
      </p:pic>
      <p:sp>
        <p:nvSpPr>
          <p:cNvPr id="4" name="Slide Number Placeholder 3">
            <a:extLst>
              <a:ext uri="{FF2B5EF4-FFF2-40B4-BE49-F238E27FC236}">
                <a16:creationId xmlns:a16="http://schemas.microsoft.com/office/drawing/2014/main" id="{0FE1236C-8373-4FE5-A4D7-7B3BF8D0CC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0" y="0"/>
            <a:ext cx="9144000" cy="15117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endParaRPr sz="3600" b="1" dirty="0">
              <a:solidFill>
                <a:srgbClr val="FFC800"/>
              </a:solidFill>
              <a:latin typeface="Comic Sans MS"/>
              <a:ea typeface="Comic Sans MS"/>
              <a:cs typeface="Comic Sans MS"/>
              <a:sym typeface="Comic Sans MS"/>
            </a:endParaRPr>
          </a:p>
          <a:p>
            <a:pPr marL="0" lvl="0" indent="0" algn="ctr" rtl="0">
              <a:spcBef>
                <a:spcPts val="0"/>
              </a:spcBef>
              <a:spcAft>
                <a:spcPts val="0"/>
              </a:spcAft>
              <a:buNone/>
            </a:pPr>
            <a:r>
              <a:rPr lang="en" sz="3600" b="1" dirty="0">
                <a:solidFill>
                  <a:srgbClr val="FFC800"/>
                </a:solidFill>
                <a:latin typeface="Comic Sans MS"/>
                <a:ea typeface="Comic Sans MS"/>
                <a:cs typeface="Comic Sans MS"/>
                <a:sym typeface="Comic Sans MS"/>
              </a:rPr>
              <a:t>Considerations Cloud Database</a:t>
            </a:r>
            <a:endParaRPr dirty="0">
              <a:solidFill>
                <a:srgbClr val="FFFF00"/>
              </a:solidFill>
            </a:endParaRPr>
          </a:p>
        </p:txBody>
      </p:sp>
      <p:sp>
        <p:nvSpPr>
          <p:cNvPr id="73" name="Google Shape;73;p16"/>
          <p:cNvSpPr txBox="1"/>
          <p:nvPr/>
        </p:nvSpPr>
        <p:spPr>
          <a:xfrm>
            <a:off x="0" y="1511700"/>
            <a:ext cx="9144000" cy="3631800"/>
          </a:xfrm>
          <a:prstGeom prst="rect">
            <a:avLst/>
          </a:prstGeom>
          <a:noFill/>
          <a:ln>
            <a:noFill/>
          </a:ln>
        </p:spPr>
        <p:txBody>
          <a:bodyPr spcFirstLastPara="1" wrap="square" lIns="91425" tIns="91425" rIns="91425" bIns="91425" anchor="t" anchorCtr="0">
            <a:noAutofit/>
          </a:bodyPr>
          <a:lstStyle/>
          <a:p>
            <a:pPr marL="558800" marR="101600" lvl="0" indent="-317500" algn="l" rtl="0">
              <a:lnSpc>
                <a:spcPct val="115000"/>
              </a:lnSpc>
              <a:spcBef>
                <a:spcPts val="0"/>
              </a:spcBef>
              <a:spcAft>
                <a:spcPts val="0"/>
              </a:spcAft>
              <a:buClr>
                <a:srgbClr val="000000"/>
              </a:buClr>
              <a:buSzPts val="1400"/>
              <a:buChar char="●"/>
            </a:pPr>
            <a:r>
              <a:rPr lang="en" sz="1600" b="1" dirty="0">
                <a:highlight>
                  <a:srgbClr val="FFFFFF"/>
                </a:highlight>
              </a:rPr>
              <a:t>Control options</a:t>
            </a:r>
            <a:br>
              <a:rPr lang="en" sz="1600" dirty="0">
                <a:highlight>
                  <a:srgbClr val="FFFFFF"/>
                </a:highlight>
              </a:rPr>
            </a:br>
            <a:r>
              <a:rPr lang="en" sz="1600" dirty="0">
                <a:highlight>
                  <a:srgbClr val="FFFFFF"/>
                </a:highlight>
              </a:rPr>
              <a:t>Users can opt for a virtual machine image managed like a traditional database or a provider’s database as a service (DBaaS)</a:t>
            </a:r>
            <a:endParaRPr sz="1600" dirty="0">
              <a:highlight>
                <a:srgbClr val="FFFFFF"/>
              </a:highlight>
            </a:endParaRPr>
          </a:p>
          <a:p>
            <a:pPr marL="558800" marR="101600" lvl="0" indent="-317500" algn="l" rtl="0">
              <a:lnSpc>
                <a:spcPct val="115000"/>
              </a:lnSpc>
              <a:spcBef>
                <a:spcPts val="0"/>
              </a:spcBef>
              <a:spcAft>
                <a:spcPts val="0"/>
              </a:spcAft>
              <a:buClr>
                <a:srgbClr val="000000"/>
              </a:buClr>
              <a:buSzPts val="1400"/>
              <a:buChar char="●"/>
            </a:pPr>
            <a:r>
              <a:rPr lang="en" sz="1600" b="1" dirty="0">
                <a:highlight>
                  <a:srgbClr val="FFFFFF"/>
                </a:highlight>
              </a:rPr>
              <a:t>Database technology</a:t>
            </a:r>
            <a:br>
              <a:rPr lang="en" sz="1600" dirty="0">
                <a:highlight>
                  <a:srgbClr val="FFFFFF"/>
                </a:highlight>
              </a:rPr>
            </a:br>
            <a:r>
              <a:rPr lang="en" sz="1600" dirty="0">
                <a:highlight>
                  <a:srgbClr val="FFFFFF"/>
                </a:highlight>
              </a:rPr>
              <a:t>SQL databases are difficult to scale but very common. NoSQL databases scale more easily but do not work with some applications</a:t>
            </a:r>
            <a:endParaRPr sz="1600" dirty="0">
              <a:highlight>
                <a:srgbClr val="FFFFFF"/>
              </a:highlight>
            </a:endParaRPr>
          </a:p>
          <a:p>
            <a:pPr marL="558800" marR="101600" lvl="0" indent="-317500" algn="l" rtl="0">
              <a:lnSpc>
                <a:spcPct val="115000"/>
              </a:lnSpc>
              <a:spcBef>
                <a:spcPts val="0"/>
              </a:spcBef>
              <a:spcAft>
                <a:spcPts val="0"/>
              </a:spcAft>
              <a:buClr>
                <a:srgbClr val="000000"/>
              </a:buClr>
              <a:buSzPts val="1400"/>
              <a:buChar char="●"/>
            </a:pPr>
            <a:r>
              <a:rPr lang="en" sz="1600" b="1" dirty="0">
                <a:highlight>
                  <a:srgbClr val="FFFFFF"/>
                </a:highlight>
              </a:rPr>
              <a:t>Security</a:t>
            </a:r>
            <a:br>
              <a:rPr lang="en" sz="1600" dirty="0">
                <a:highlight>
                  <a:srgbClr val="FFFFFF"/>
                </a:highlight>
              </a:rPr>
            </a:br>
            <a:r>
              <a:rPr lang="en" sz="1600" dirty="0">
                <a:highlight>
                  <a:srgbClr val="FFFFFF"/>
                </a:highlight>
              </a:rPr>
              <a:t>Most cloud database providers encrypt data and provide other security measures; organizations should research their options</a:t>
            </a:r>
            <a:endParaRPr sz="1600" dirty="0">
              <a:highlight>
                <a:srgbClr val="FFFFFF"/>
              </a:highlight>
            </a:endParaRPr>
          </a:p>
          <a:p>
            <a:pPr marL="558800" marR="101600" lvl="0" indent="-317500" algn="l" rtl="0">
              <a:lnSpc>
                <a:spcPct val="115000"/>
              </a:lnSpc>
              <a:spcBef>
                <a:spcPts val="0"/>
              </a:spcBef>
              <a:spcAft>
                <a:spcPts val="0"/>
              </a:spcAft>
              <a:buClr>
                <a:srgbClr val="000000"/>
              </a:buClr>
              <a:buSzPts val="1400"/>
              <a:buChar char="●"/>
            </a:pPr>
            <a:r>
              <a:rPr lang="en" sz="1600" b="1" dirty="0">
                <a:highlight>
                  <a:srgbClr val="FFFFFF"/>
                </a:highlight>
              </a:rPr>
              <a:t>Maintenance</a:t>
            </a:r>
            <a:br>
              <a:rPr lang="en" sz="1600" dirty="0">
                <a:highlight>
                  <a:srgbClr val="FFFFFF"/>
                </a:highlight>
              </a:rPr>
            </a:br>
            <a:r>
              <a:rPr lang="en" sz="1600" dirty="0">
                <a:highlight>
                  <a:srgbClr val="FFFFFF"/>
                </a:highlight>
              </a:rPr>
              <a:t>When using a virtual machine image, one should ensure that IT staffers can maintain the underlying infrastructure</a:t>
            </a:r>
            <a:endParaRPr sz="1600" dirty="0">
              <a:highlight>
                <a:srgbClr val="FFFFFF"/>
              </a:highlight>
            </a:endParaRPr>
          </a:p>
          <a:p>
            <a:pPr marL="0" lvl="0" indent="0" algn="l" rtl="0">
              <a:lnSpc>
                <a:spcPct val="115000"/>
              </a:lnSpc>
              <a:spcBef>
                <a:spcPts val="0"/>
              </a:spcBef>
              <a:spcAft>
                <a:spcPts val="0"/>
              </a:spcAft>
              <a:buNone/>
            </a:pPr>
            <a:endParaRPr b="1" dirty="0"/>
          </a:p>
          <a:p>
            <a:pPr marL="0" lvl="0" indent="0" algn="l" rtl="0">
              <a:lnSpc>
                <a:spcPct val="115000"/>
              </a:lnSpc>
              <a:spcBef>
                <a:spcPts val="0"/>
              </a:spcBef>
              <a:spcAft>
                <a:spcPts val="0"/>
              </a:spcAft>
              <a:buNone/>
            </a:pPr>
            <a:endParaRPr i="1" dirty="0"/>
          </a:p>
          <a:p>
            <a:pPr marL="0" lvl="0" indent="0" algn="l" rtl="0">
              <a:lnSpc>
                <a:spcPct val="115000"/>
              </a:lnSpc>
              <a:spcBef>
                <a:spcPts val="0"/>
              </a:spcBef>
              <a:spcAft>
                <a:spcPts val="0"/>
              </a:spcAft>
              <a:buNone/>
            </a:pPr>
            <a:endParaRPr b="1" i="1" dirty="0">
              <a:solidFill>
                <a:schemeClr val="dk2"/>
              </a:solidFill>
            </a:endParaRPr>
          </a:p>
          <a:p>
            <a:pPr marL="0" lvl="0" indent="0" algn="l" rtl="0">
              <a:lnSpc>
                <a:spcPct val="115000"/>
              </a:lnSpc>
              <a:spcBef>
                <a:spcPts val="0"/>
              </a:spcBef>
              <a:spcAft>
                <a:spcPts val="0"/>
              </a:spcAft>
              <a:buNone/>
            </a:pPr>
            <a:endParaRPr sz="1200" dirty="0">
              <a:solidFill>
                <a:srgbClr val="51565E"/>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800" dirty="0">
              <a:solidFill>
                <a:schemeClr val="dk2"/>
              </a:solidFill>
            </a:endParaRPr>
          </a:p>
        </p:txBody>
      </p:sp>
      <p:sp>
        <p:nvSpPr>
          <p:cNvPr id="2" name="Slide Number Placeholder 1">
            <a:extLst>
              <a:ext uri="{FF2B5EF4-FFF2-40B4-BE49-F238E27FC236}">
                <a16:creationId xmlns:a16="http://schemas.microsoft.com/office/drawing/2014/main" id="{A9E86761-44DB-4286-89E8-8A56BB03ED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8"/>
          <p:cNvSpPr txBox="1">
            <a:spLocks noGrp="1"/>
          </p:cNvSpPr>
          <p:nvPr>
            <p:ph type="title"/>
          </p:nvPr>
        </p:nvSpPr>
        <p:spPr>
          <a:xfrm>
            <a:off x="0" y="0"/>
            <a:ext cx="9144000" cy="12270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solidFill>
                  <a:srgbClr val="FFC800"/>
                </a:solidFill>
                <a:latin typeface="Comic Sans MS"/>
                <a:ea typeface="Comic Sans MS"/>
                <a:cs typeface="Comic Sans MS"/>
                <a:sym typeface="Comic Sans MS"/>
              </a:rPr>
              <a:t>Downtime </a:t>
            </a:r>
            <a:r>
              <a:rPr lang="en-US" sz="3600" b="1" dirty="0">
                <a:solidFill>
                  <a:srgbClr val="FFC800"/>
                </a:solidFill>
                <a:latin typeface="Comic Sans MS"/>
                <a:ea typeface="Comic Sans MS"/>
                <a:cs typeface="Comic Sans MS"/>
                <a:sym typeface="Comic Sans MS"/>
              </a:rPr>
              <a:t>of Public Cloud Providers</a:t>
            </a:r>
            <a:endParaRPr sz="3600" b="1" dirty="0">
              <a:solidFill>
                <a:srgbClr val="FFC800"/>
              </a:solidFill>
              <a:latin typeface="Comic Sans MS"/>
              <a:ea typeface="Comic Sans MS"/>
              <a:cs typeface="Comic Sans MS"/>
              <a:sym typeface="Comic Sans MS"/>
            </a:endParaRPr>
          </a:p>
        </p:txBody>
      </p:sp>
      <p:pic>
        <p:nvPicPr>
          <p:cNvPr id="469" name="Google Shape;469;p68"/>
          <p:cNvPicPr preferRelativeResize="0"/>
          <p:nvPr/>
        </p:nvPicPr>
        <p:blipFill>
          <a:blip r:embed="rId3">
            <a:alphaModFix/>
          </a:blip>
          <a:stretch>
            <a:fillRect/>
          </a:stretch>
        </p:blipFill>
        <p:spPr>
          <a:xfrm>
            <a:off x="1762617" y="1340934"/>
            <a:ext cx="5926655" cy="3694501"/>
          </a:xfrm>
          <a:prstGeom prst="rect">
            <a:avLst/>
          </a:prstGeom>
          <a:noFill/>
          <a:ln>
            <a:noFill/>
          </a:ln>
        </p:spPr>
      </p:pic>
      <p:sp>
        <p:nvSpPr>
          <p:cNvPr id="4" name="Slide Number Placeholder 3">
            <a:extLst>
              <a:ext uri="{FF2B5EF4-FFF2-40B4-BE49-F238E27FC236}">
                <a16:creationId xmlns:a16="http://schemas.microsoft.com/office/drawing/2014/main" id="{5B8D750B-4C75-4797-BAA8-7B53FECCB7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9"/>
          <p:cNvSpPr txBox="1">
            <a:spLocks noGrp="1"/>
          </p:cNvSpPr>
          <p:nvPr>
            <p:ph type="title"/>
          </p:nvPr>
        </p:nvSpPr>
        <p:spPr>
          <a:xfrm>
            <a:off x="0" y="0"/>
            <a:ext cx="9144000" cy="12270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a:solidFill>
                  <a:srgbClr val="FFC800"/>
                </a:solidFill>
                <a:latin typeface="Comic Sans MS"/>
                <a:ea typeface="Comic Sans MS"/>
                <a:cs typeface="Comic Sans MS"/>
                <a:sym typeface="Comic Sans MS"/>
              </a:rPr>
              <a:t>Pricing and Billing Models for Public Cloud Providers (1)</a:t>
            </a:r>
            <a:endParaRPr sz="3600" b="1" dirty="0">
              <a:solidFill>
                <a:srgbClr val="FFC800"/>
              </a:solidFill>
              <a:latin typeface="Comic Sans MS"/>
              <a:ea typeface="Comic Sans MS"/>
              <a:cs typeface="Comic Sans MS"/>
              <a:sym typeface="Comic Sans MS"/>
            </a:endParaRPr>
          </a:p>
        </p:txBody>
      </p:sp>
      <p:sp>
        <p:nvSpPr>
          <p:cNvPr id="476" name="Google Shape;476;p69"/>
          <p:cNvSpPr/>
          <p:nvPr/>
        </p:nvSpPr>
        <p:spPr>
          <a:xfrm>
            <a:off x="141100" y="1599092"/>
            <a:ext cx="2360100" cy="310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9"/>
          <p:cNvSpPr/>
          <p:nvPr/>
        </p:nvSpPr>
        <p:spPr>
          <a:xfrm>
            <a:off x="3039925" y="1599092"/>
            <a:ext cx="2667900" cy="3052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9"/>
          <p:cNvSpPr/>
          <p:nvPr/>
        </p:nvSpPr>
        <p:spPr>
          <a:xfrm>
            <a:off x="6246550" y="1547867"/>
            <a:ext cx="2523900" cy="310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9"/>
          <p:cNvSpPr txBox="1"/>
          <p:nvPr/>
        </p:nvSpPr>
        <p:spPr>
          <a:xfrm>
            <a:off x="304800" y="2272492"/>
            <a:ext cx="2004600" cy="22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2vCPUs+ 8GB RAM</a:t>
            </a:r>
            <a:endParaRPr/>
          </a:p>
          <a:p>
            <a:pPr marL="0" lvl="0" indent="0" algn="l" rtl="0">
              <a:spcBef>
                <a:spcPts val="0"/>
              </a:spcBef>
              <a:spcAft>
                <a:spcPts val="0"/>
              </a:spcAft>
              <a:buNone/>
            </a:pPr>
            <a:r>
              <a:rPr lang="en"/>
              <a:t>    ~69 USD/month</a:t>
            </a:r>
            <a:endParaRPr/>
          </a:p>
          <a:p>
            <a:pPr marL="0" lvl="0" indent="0" algn="l" rtl="0">
              <a:spcBef>
                <a:spcPts val="0"/>
              </a:spcBef>
              <a:spcAft>
                <a:spcPts val="0"/>
              </a:spcAft>
              <a:buNone/>
            </a:pPr>
            <a:endParaRPr/>
          </a:p>
          <a:p>
            <a:pPr marL="0" lvl="0" indent="0" algn="l" rtl="0">
              <a:spcBef>
                <a:spcPts val="0"/>
              </a:spcBef>
              <a:spcAft>
                <a:spcPts val="0"/>
              </a:spcAft>
              <a:buNone/>
            </a:pPr>
            <a:r>
              <a:rPr lang="en" sz="900">
                <a:solidFill>
                  <a:srgbClr val="FF9900"/>
                </a:solidFill>
                <a:latin typeface="Comic Sans MS"/>
                <a:ea typeface="Comic Sans MS"/>
                <a:cs typeface="Comic Sans MS"/>
                <a:sym typeface="Comic Sans MS"/>
              </a:rPr>
              <a:t>Largest instance offered by AWS</a:t>
            </a:r>
            <a:endParaRPr sz="900">
              <a:solidFill>
                <a:srgbClr val="FF9900"/>
              </a:solidFill>
              <a:latin typeface="Comic Sans MS"/>
              <a:ea typeface="Comic Sans MS"/>
              <a:cs typeface="Comic Sans MS"/>
              <a:sym typeface="Comic Sans MS"/>
            </a:endParaRPr>
          </a:p>
          <a:p>
            <a:pPr marL="0" lvl="0" indent="0" algn="l" rtl="0">
              <a:spcBef>
                <a:spcPts val="0"/>
              </a:spcBef>
              <a:spcAft>
                <a:spcPts val="0"/>
              </a:spcAft>
              <a:buNone/>
            </a:pPr>
            <a:endParaRPr sz="800">
              <a:solidFill>
                <a:srgbClr val="FF9900"/>
              </a:solidFill>
              <a:latin typeface="Comic Sans MS"/>
              <a:ea typeface="Comic Sans MS"/>
              <a:cs typeface="Comic Sans MS"/>
              <a:sym typeface="Comic Sans MS"/>
            </a:endParaRPr>
          </a:p>
          <a:p>
            <a:pPr marL="0" lvl="0" indent="0" algn="l" rtl="0">
              <a:spcBef>
                <a:spcPts val="0"/>
              </a:spcBef>
              <a:spcAft>
                <a:spcPts val="0"/>
              </a:spcAft>
              <a:buNone/>
            </a:pPr>
            <a:endParaRPr sz="800">
              <a:solidFill>
                <a:srgbClr val="FF9900"/>
              </a:solidFill>
              <a:latin typeface="Comic Sans MS"/>
              <a:ea typeface="Comic Sans MS"/>
              <a:cs typeface="Comic Sans MS"/>
              <a:sym typeface="Comic Sans MS"/>
            </a:endParaRPr>
          </a:p>
          <a:p>
            <a:pPr marL="0" lvl="0" indent="0" algn="l" rtl="0">
              <a:spcBef>
                <a:spcPts val="0"/>
              </a:spcBef>
              <a:spcAft>
                <a:spcPts val="0"/>
              </a:spcAft>
              <a:buNone/>
            </a:pPr>
            <a:r>
              <a:rPr lang="en" sz="1200">
                <a:latin typeface="Comic Sans MS"/>
                <a:ea typeface="Comic Sans MS"/>
                <a:cs typeface="Comic Sans MS"/>
                <a:sym typeface="Comic Sans MS"/>
              </a:rPr>
              <a:t>3.84TB RAM +128vCPUS</a:t>
            </a:r>
            <a:endParaRPr sz="1200">
              <a:latin typeface="Comic Sans MS"/>
              <a:ea typeface="Comic Sans MS"/>
              <a:cs typeface="Comic Sans MS"/>
              <a:sym typeface="Comic Sans MS"/>
            </a:endParaRPr>
          </a:p>
          <a:p>
            <a:pPr marL="0" lvl="0" indent="0" algn="l" rtl="0">
              <a:spcBef>
                <a:spcPts val="0"/>
              </a:spcBef>
              <a:spcAft>
                <a:spcPts val="0"/>
              </a:spcAft>
              <a:buNone/>
            </a:pPr>
            <a:endParaRPr sz="800">
              <a:solidFill>
                <a:srgbClr val="FF9900"/>
              </a:solidFill>
              <a:latin typeface="Comic Sans MS"/>
              <a:ea typeface="Comic Sans MS"/>
              <a:cs typeface="Comic Sans MS"/>
              <a:sym typeface="Comic Sans MS"/>
            </a:endParaRPr>
          </a:p>
          <a:p>
            <a:pPr marL="0" lvl="0" indent="0" algn="l" rtl="0">
              <a:spcBef>
                <a:spcPts val="0"/>
              </a:spcBef>
              <a:spcAft>
                <a:spcPts val="0"/>
              </a:spcAft>
              <a:buNone/>
            </a:pPr>
            <a:endParaRPr sz="800">
              <a:latin typeface="Comic Sans MS"/>
              <a:ea typeface="Comic Sans MS"/>
              <a:cs typeface="Comic Sans MS"/>
              <a:sym typeface="Comic Sans MS"/>
            </a:endParaRPr>
          </a:p>
          <a:p>
            <a:pPr marL="0" lvl="0" indent="0" algn="ctr" rtl="0">
              <a:spcBef>
                <a:spcPts val="0"/>
              </a:spcBef>
              <a:spcAft>
                <a:spcPts val="0"/>
              </a:spcAft>
              <a:buNone/>
            </a:pPr>
            <a:r>
              <a:rPr lang="en">
                <a:solidFill>
                  <a:srgbClr val="FF0000"/>
                </a:solidFill>
                <a:latin typeface="Comic Sans MS"/>
                <a:ea typeface="Comic Sans MS"/>
                <a:cs typeface="Comic Sans MS"/>
                <a:sym typeface="Comic Sans MS"/>
              </a:rPr>
              <a:t>$3.97/hour</a:t>
            </a:r>
            <a:endParaRPr>
              <a:solidFill>
                <a:srgbClr val="FF0000"/>
              </a:solidFill>
              <a:latin typeface="Comic Sans MS"/>
              <a:ea typeface="Comic Sans MS"/>
              <a:cs typeface="Comic Sans MS"/>
              <a:sym typeface="Comic Sans MS"/>
            </a:endParaRPr>
          </a:p>
        </p:txBody>
      </p:sp>
      <p:pic>
        <p:nvPicPr>
          <p:cNvPr id="480" name="Google Shape;480;p69"/>
          <p:cNvPicPr preferRelativeResize="0"/>
          <p:nvPr/>
        </p:nvPicPr>
        <p:blipFill>
          <a:blip r:embed="rId3">
            <a:alphaModFix/>
          </a:blip>
          <a:stretch>
            <a:fillRect/>
          </a:stretch>
        </p:blipFill>
        <p:spPr>
          <a:xfrm>
            <a:off x="923525" y="1685717"/>
            <a:ext cx="535450" cy="535450"/>
          </a:xfrm>
          <a:prstGeom prst="rect">
            <a:avLst/>
          </a:prstGeom>
          <a:noFill/>
          <a:ln>
            <a:noFill/>
          </a:ln>
        </p:spPr>
      </p:pic>
      <p:pic>
        <p:nvPicPr>
          <p:cNvPr id="481" name="Google Shape;481;p69"/>
          <p:cNvPicPr preferRelativeResize="0"/>
          <p:nvPr/>
        </p:nvPicPr>
        <p:blipFill>
          <a:blip r:embed="rId4">
            <a:alphaModFix/>
          </a:blip>
          <a:stretch>
            <a:fillRect/>
          </a:stretch>
        </p:blipFill>
        <p:spPr>
          <a:xfrm>
            <a:off x="3814992" y="1685715"/>
            <a:ext cx="965084" cy="535450"/>
          </a:xfrm>
          <a:prstGeom prst="rect">
            <a:avLst/>
          </a:prstGeom>
          <a:noFill/>
          <a:ln>
            <a:noFill/>
          </a:ln>
        </p:spPr>
      </p:pic>
      <p:sp>
        <p:nvSpPr>
          <p:cNvPr id="482" name="Google Shape;482;p69"/>
          <p:cNvSpPr txBox="1"/>
          <p:nvPr/>
        </p:nvSpPr>
        <p:spPr>
          <a:xfrm>
            <a:off x="3347725" y="2315092"/>
            <a:ext cx="2360100" cy="21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2vCPUs+ 8GB RAM</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~70 USD/month</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sz="1000">
                <a:solidFill>
                  <a:srgbClr val="FF9900"/>
                </a:solidFill>
                <a:latin typeface="Comic Sans MS"/>
                <a:ea typeface="Comic Sans MS"/>
                <a:cs typeface="Comic Sans MS"/>
                <a:sym typeface="Comic Sans MS"/>
              </a:rPr>
              <a:t>Largest instance offered by Azure</a:t>
            </a:r>
            <a:endParaRPr sz="1000">
              <a:solidFill>
                <a:srgbClr val="FF9900"/>
              </a:solidFill>
              <a:latin typeface="Comic Sans MS"/>
              <a:ea typeface="Comic Sans MS"/>
              <a:cs typeface="Comic Sans MS"/>
              <a:sym typeface="Comic Sans MS"/>
            </a:endParaRPr>
          </a:p>
          <a:p>
            <a:pPr marL="0" lvl="0" indent="0" algn="l" rtl="0">
              <a:spcBef>
                <a:spcPts val="0"/>
              </a:spcBef>
              <a:spcAft>
                <a:spcPts val="0"/>
              </a:spcAft>
              <a:buClr>
                <a:schemeClr val="dk1"/>
              </a:buClr>
              <a:buSzPts val="1100"/>
              <a:buFont typeface="Arial"/>
              <a:buNone/>
            </a:pPr>
            <a:endParaRPr sz="800">
              <a:solidFill>
                <a:srgbClr val="FF9900"/>
              </a:solidFill>
              <a:latin typeface="Comic Sans MS"/>
              <a:ea typeface="Comic Sans MS"/>
              <a:cs typeface="Comic Sans MS"/>
              <a:sym typeface="Comic Sans MS"/>
            </a:endParaRPr>
          </a:p>
          <a:p>
            <a:pPr marL="0" lvl="0" indent="0" algn="l" rtl="0">
              <a:spcBef>
                <a:spcPts val="0"/>
              </a:spcBef>
              <a:spcAft>
                <a:spcPts val="0"/>
              </a:spcAft>
              <a:buClr>
                <a:schemeClr val="dk1"/>
              </a:buClr>
              <a:buSzPts val="1100"/>
              <a:buFont typeface="Arial"/>
              <a:buNone/>
            </a:pPr>
            <a:endParaRPr sz="800">
              <a:solidFill>
                <a:srgbClr val="FF9900"/>
              </a:solidFill>
              <a:latin typeface="Comic Sans MS"/>
              <a:ea typeface="Comic Sans MS"/>
              <a:cs typeface="Comic Sans MS"/>
              <a:sym typeface="Comic Sans MS"/>
            </a:endParaRPr>
          </a:p>
          <a:p>
            <a:pPr marL="0" lvl="0" indent="0" algn="l" rtl="0">
              <a:spcBef>
                <a:spcPts val="0"/>
              </a:spcBef>
              <a:spcAft>
                <a:spcPts val="0"/>
              </a:spcAft>
              <a:buClr>
                <a:schemeClr val="dk1"/>
              </a:buClr>
              <a:buSzPts val="1100"/>
              <a:buFont typeface="Arial"/>
              <a:buNone/>
            </a:pPr>
            <a:r>
              <a:rPr lang="en" sz="1200">
                <a:solidFill>
                  <a:schemeClr val="dk1"/>
                </a:solidFill>
                <a:latin typeface="Comic Sans MS"/>
                <a:ea typeface="Comic Sans MS"/>
                <a:cs typeface="Comic Sans MS"/>
                <a:sym typeface="Comic Sans MS"/>
              </a:rPr>
              <a:t>3.89TB RAM +128vCPUS</a:t>
            </a:r>
            <a:endParaRPr sz="1200">
              <a:solidFill>
                <a:schemeClr val="dk1"/>
              </a:solidFill>
              <a:latin typeface="Comic Sans MS"/>
              <a:ea typeface="Comic Sans MS"/>
              <a:cs typeface="Comic Sans MS"/>
              <a:sym typeface="Comic Sans MS"/>
            </a:endParaRPr>
          </a:p>
          <a:p>
            <a:pPr marL="0" lvl="0" indent="0" algn="l" rtl="0">
              <a:spcBef>
                <a:spcPts val="0"/>
              </a:spcBef>
              <a:spcAft>
                <a:spcPts val="0"/>
              </a:spcAft>
              <a:buClr>
                <a:schemeClr val="dk1"/>
              </a:buClr>
              <a:buSzPts val="1100"/>
              <a:buFont typeface="Arial"/>
              <a:buNone/>
            </a:pPr>
            <a:endParaRPr sz="800">
              <a:solidFill>
                <a:srgbClr val="FF9900"/>
              </a:solidFill>
              <a:latin typeface="Comic Sans MS"/>
              <a:ea typeface="Comic Sans MS"/>
              <a:cs typeface="Comic Sans MS"/>
              <a:sym typeface="Comic Sans MS"/>
            </a:endParaRPr>
          </a:p>
          <a:p>
            <a:pPr marL="0" lvl="0" indent="0" algn="l" rtl="0">
              <a:spcBef>
                <a:spcPts val="0"/>
              </a:spcBef>
              <a:spcAft>
                <a:spcPts val="0"/>
              </a:spcAft>
              <a:buClr>
                <a:schemeClr val="dk1"/>
              </a:buClr>
              <a:buSzPts val="1100"/>
              <a:buFont typeface="Arial"/>
              <a:buNone/>
            </a:pPr>
            <a:endParaRPr sz="800">
              <a:solidFill>
                <a:schemeClr val="dk1"/>
              </a:solidFill>
              <a:latin typeface="Comic Sans MS"/>
              <a:ea typeface="Comic Sans MS"/>
              <a:cs typeface="Comic Sans MS"/>
              <a:sym typeface="Comic Sans MS"/>
            </a:endParaRPr>
          </a:p>
          <a:p>
            <a:pPr marL="0" lvl="0" indent="0" algn="ctr" rtl="0">
              <a:spcBef>
                <a:spcPts val="0"/>
              </a:spcBef>
              <a:spcAft>
                <a:spcPts val="0"/>
              </a:spcAft>
              <a:buClr>
                <a:schemeClr val="dk1"/>
              </a:buClr>
              <a:buSzPts val="1100"/>
              <a:buFont typeface="Arial"/>
              <a:buNone/>
            </a:pPr>
            <a:r>
              <a:rPr lang="en">
                <a:solidFill>
                  <a:srgbClr val="FF0000"/>
                </a:solidFill>
                <a:latin typeface="Comic Sans MS"/>
                <a:ea typeface="Comic Sans MS"/>
                <a:cs typeface="Comic Sans MS"/>
                <a:sym typeface="Comic Sans MS"/>
              </a:rPr>
              <a:t>$6.79/hour</a:t>
            </a:r>
            <a:endParaRPr/>
          </a:p>
        </p:txBody>
      </p:sp>
      <p:sp>
        <p:nvSpPr>
          <p:cNvPr id="483" name="Google Shape;483;p69"/>
          <p:cNvSpPr txBox="1"/>
          <p:nvPr/>
        </p:nvSpPr>
        <p:spPr>
          <a:xfrm>
            <a:off x="6557125" y="2348992"/>
            <a:ext cx="2082300" cy="21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2vCPUs+ 8GB RAM</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~52 USD/month</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sz="900">
                <a:solidFill>
                  <a:srgbClr val="FF9900"/>
                </a:solidFill>
                <a:latin typeface="Comic Sans MS"/>
                <a:ea typeface="Comic Sans MS"/>
                <a:cs typeface="Comic Sans MS"/>
                <a:sym typeface="Comic Sans MS"/>
              </a:rPr>
              <a:t>Largest instance offered by GCP</a:t>
            </a:r>
            <a:endParaRPr sz="900">
              <a:solidFill>
                <a:srgbClr val="FF9900"/>
              </a:solidFill>
              <a:latin typeface="Comic Sans MS"/>
              <a:ea typeface="Comic Sans MS"/>
              <a:cs typeface="Comic Sans MS"/>
              <a:sym typeface="Comic Sans MS"/>
            </a:endParaRPr>
          </a:p>
          <a:p>
            <a:pPr marL="0" lvl="0" indent="0" algn="l" rtl="0">
              <a:spcBef>
                <a:spcPts val="0"/>
              </a:spcBef>
              <a:spcAft>
                <a:spcPts val="0"/>
              </a:spcAft>
              <a:buClr>
                <a:schemeClr val="dk1"/>
              </a:buClr>
              <a:buSzPts val="1100"/>
              <a:buFont typeface="Arial"/>
              <a:buNone/>
            </a:pPr>
            <a:endParaRPr sz="800">
              <a:solidFill>
                <a:srgbClr val="FF9900"/>
              </a:solidFill>
              <a:latin typeface="Comic Sans MS"/>
              <a:ea typeface="Comic Sans MS"/>
              <a:cs typeface="Comic Sans MS"/>
              <a:sym typeface="Comic Sans MS"/>
            </a:endParaRPr>
          </a:p>
          <a:p>
            <a:pPr marL="0" lvl="0" indent="0" algn="l" rtl="0">
              <a:spcBef>
                <a:spcPts val="0"/>
              </a:spcBef>
              <a:spcAft>
                <a:spcPts val="0"/>
              </a:spcAft>
              <a:buClr>
                <a:schemeClr val="dk1"/>
              </a:buClr>
              <a:buSzPts val="1100"/>
              <a:buFont typeface="Arial"/>
              <a:buNone/>
            </a:pPr>
            <a:endParaRPr sz="800">
              <a:solidFill>
                <a:srgbClr val="FF9900"/>
              </a:solidFill>
              <a:latin typeface="Comic Sans MS"/>
              <a:ea typeface="Comic Sans MS"/>
              <a:cs typeface="Comic Sans MS"/>
              <a:sym typeface="Comic Sans MS"/>
            </a:endParaRPr>
          </a:p>
          <a:p>
            <a:pPr marL="0" lvl="0" indent="0" algn="l" rtl="0">
              <a:spcBef>
                <a:spcPts val="0"/>
              </a:spcBef>
              <a:spcAft>
                <a:spcPts val="0"/>
              </a:spcAft>
              <a:buClr>
                <a:schemeClr val="dk1"/>
              </a:buClr>
              <a:buSzPts val="1100"/>
              <a:buFont typeface="Arial"/>
              <a:buNone/>
            </a:pPr>
            <a:r>
              <a:rPr lang="en" sz="1200">
                <a:solidFill>
                  <a:schemeClr val="dk1"/>
                </a:solidFill>
                <a:latin typeface="Comic Sans MS"/>
                <a:ea typeface="Comic Sans MS"/>
                <a:cs typeface="Comic Sans MS"/>
                <a:sym typeface="Comic Sans MS"/>
              </a:rPr>
              <a:t>3.75TB RAM +160vCPUS</a:t>
            </a:r>
            <a:endParaRPr sz="1200">
              <a:solidFill>
                <a:schemeClr val="dk1"/>
              </a:solidFill>
              <a:latin typeface="Comic Sans MS"/>
              <a:ea typeface="Comic Sans MS"/>
              <a:cs typeface="Comic Sans MS"/>
              <a:sym typeface="Comic Sans MS"/>
            </a:endParaRPr>
          </a:p>
          <a:p>
            <a:pPr marL="0" lvl="0" indent="0" algn="l" rtl="0">
              <a:spcBef>
                <a:spcPts val="0"/>
              </a:spcBef>
              <a:spcAft>
                <a:spcPts val="0"/>
              </a:spcAft>
              <a:buClr>
                <a:schemeClr val="dk1"/>
              </a:buClr>
              <a:buSzPts val="1100"/>
              <a:buFont typeface="Arial"/>
              <a:buNone/>
            </a:pPr>
            <a:endParaRPr sz="800">
              <a:solidFill>
                <a:srgbClr val="FF9900"/>
              </a:solidFill>
              <a:latin typeface="Comic Sans MS"/>
              <a:ea typeface="Comic Sans MS"/>
              <a:cs typeface="Comic Sans MS"/>
              <a:sym typeface="Comic Sans MS"/>
            </a:endParaRPr>
          </a:p>
          <a:p>
            <a:pPr marL="0" lvl="0" indent="0" algn="l" rtl="0">
              <a:spcBef>
                <a:spcPts val="0"/>
              </a:spcBef>
              <a:spcAft>
                <a:spcPts val="0"/>
              </a:spcAft>
              <a:buClr>
                <a:schemeClr val="dk1"/>
              </a:buClr>
              <a:buSzPts val="1100"/>
              <a:buFont typeface="Arial"/>
              <a:buNone/>
            </a:pPr>
            <a:endParaRPr sz="800">
              <a:solidFill>
                <a:schemeClr val="dk1"/>
              </a:solidFill>
              <a:latin typeface="Comic Sans MS"/>
              <a:ea typeface="Comic Sans MS"/>
              <a:cs typeface="Comic Sans MS"/>
              <a:sym typeface="Comic Sans MS"/>
            </a:endParaRPr>
          </a:p>
          <a:p>
            <a:pPr marL="0" lvl="0" indent="0" algn="ctr" rtl="0">
              <a:spcBef>
                <a:spcPts val="0"/>
              </a:spcBef>
              <a:spcAft>
                <a:spcPts val="0"/>
              </a:spcAft>
              <a:buClr>
                <a:schemeClr val="dk1"/>
              </a:buClr>
              <a:buSzPts val="1100"/>
              <a:buFont typeface="Arial"/>
              <a:buNone/>
            </a:pPr>
            <a:r>
              <a:rPr lang="en">
                <a:solidFill>
                  <a:srgbClr val="FF0000"/>
                </a:solidFill>
                <a:latin typeface="Comic Sans MS"/>
                <a:ea typeface="Comic Sans MS"/>
                <a:cs typeface="Comic Sans MS"/>
                <a:sym typeface="Comic Sans MS"/>
              </a:rPr>
              <a:t>$5.32/hour</a:t>
            </a:r>
            <a:endParaRPr>
              <a:solidFill>
                <a:schemeClr val="dk1"/>
              </a:solidFill>
            </a:endParaRPr>
          </a:p>
        </p:txBody>
      </p:sp>
      <p:pic>
        <p:nvPicPr>
          <p:cNvPr id="484" name="Google Shape;484;p69"/>
          <p:cNvPicPr preferRelativeResize="0"/>
          <p:nvPr/>
        </p:nvPicPr>
        <p:blipFill>
          <a:blip r:embed="rId5">
            <a:alphaModFix/>
          </a:blip>
          <a:stretch>
            <a:fillRect/>
          </a:stretch>
        </p:blipFill>
        <p:spPr>
          <a:xfrm>
            <a:off x="7136091" y="1685717"/>
            <a:ext cx="873149" cy="535450"/>
          </a:xfrm>
          <a:prstGeom prst="rect">
            <a:avLst/>
          </a:prstGeom>
          <a:noFill/>
          <a:ln>
            <a:noFill/>
          </a:ln>
        </p:spPr>
      </p:pic>
      <p:sp>
        <p:nvSpPr>
          <p:cNvPr id="4" name="Slide Number Placeholder 3">
            <a:extLst>
              <a:ext uri="{FF2B5EF4-FFF2-40B4-BE49-F238E27FC236}">
                <a16:creationId xmlns:a16="http://schemas.microsoft.com/office/drawing/2014/main" id="{26F1F631-509E-47A7-86D1-7727C7B4C5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0"/>
          <p:cNvSpPr txBox="1">
            <a:spLocks noGrp="1"/>
          </p:cNvSpPr>
          <p:nvPr>
            <p:ph type="title"/>
          </p:nvPr>
        </p:nvSpPr>
        <p:spPr>
          <a:xfrm>
            <a:off x="0" y="0"/>
            <a:ext cx="9144000" cy="1227000"/>
          </a:xfrm>
          <a:prstGeom prst="rect">
            <a:avLst/>
          </a:prstGeom>
          <a:solidFill>
            <a:srgbClr val="000000"/>
          </a:solidFill>
        </p:spPr>
        <p:txBody>
          <a:bodyPr spcFirstLastPara="1" wrap="square" lIns="91425" tIns="91425" rIns="91425" bIns="91425" anchor="t" anchorCtr="0">
            <a:noAutofit/>
          </a:bodyPr>
          <a:lstStyle/>
          <a:p>
            <a:pPr lvl="0" algn="ctr"/>
            <a:r>
              <a:rPr lang="en-US" sz="3600" b="1" dirty="0">
                <a:solidFill>
                  <a:srgbClr val="FFC800"/>
                </a:solidFill>
                <a:latin typeface="Comic Sans MS"/>
                <a:ea typeface="Comic Sans MS"/>
                <a:cs typeface="Comic Sans MS"/>
                <a:sym typeface="Comic Sans MS"/>
              </a:rPr>
              <a:t>Pricing and Billing Models for Public Cloud Providers (2)</a:t>
            </a:r>
            <a:endParaRPr sz="3600" b="1" dirty="0">
              <a:solidFill>
                <a:srgbClr val="FFC800"/>
              </a:solidFill>
              <a:latin typeface="Comic Sans MS"/>
              <a:ea typeface="Comic Sans MS"/>
              <a:cs typeface="Comic Sans MS"/>
              <a:sym typeface="Comic Sans MS"/>
            </a:endParaRPr>
          </a:p>
        </p:txBody>
      </p:sp>
      <p:pic>
        <p:nvPicPr>
          <p:cNvPr id="491" name="Google Shape;491;p70"/>
          <p:cNvPicPr preferRelativeResize="0"/>
          <p:nvPr/>
        </p:nvPicPr>
        <p:blipFill>
          <a:blip r:embed="rId3">
            <a:alphaModFix/>
          </a:blip>
          <a:stretch>
            <a:fillRect/>
          </a:stretch>
        </p:blipFill>
        <p:spPr>
          <a:xfrm>
            <a:off x="174275" y="1764475"/>
            <a:ext cx="2837375" cy="1782900"/>
          </a:xfrm>
          <a:prstGeom prst="rect">
            <a:avLst/>
          </a:prstGeom>
          <a:noFill/>
          <a:ln>
            <a:noFill/>
          </a:ln>
        </p:spPr>
      </p:pic>
      <p:pic>
        <p:nvPicPr>
          <p:cNvPr id="492" name="Google Shape;492;p70"/>
          <p:cNvPicPr preferRelativeResize="0"/>
          <p:nvPr/>
        </p:nvPicPr>
        <p:blipFill>
          <a:blip r:embed="rId4">
            <a:alphaModFix/>
          </a:blip>
          <a:stretch>
            <a:fillRect/>
          </a:stretch>
        </p:blipFill>
        <p:spPr>
          <a:xfrm>
            <a:off x="3268651" y="3360600"/>
            <a:ext cx="2760650" cy="1782900"/>
          </a:xfrm>
          <a:prstGeom prst="rect">
            <a:avLst/>
          </a:prstGeom>
          <a:noFill/>
          <a:ln>
            <a:noFill/>
          </a:ln>
        </p:spPr>
      </p:pic>
      <p:pic>
        <p:nvPicPr>
          <p:cNvPr id="493" name="Google Shape;493;p70"/>
          <p:cNvPicPr preferRelativeResize="0"/>
          <p:nvPr/>
        </p:nvPicPr>
        <p:blipFill>
          <a:blip r:embed="rId5">
            <a:alphaModFix/>
          </a:blip>
          <a:stretch>
            <a:fillRect/>
          </a:stretch>
        </p:blipFill>
        <p:spPr>
          <a:xfrm>
            <a:off x="5636350" y="1705950"/>
            <a:ext cx="1247695" cy="1510025"/>
          </a:xfrm>
          <a:prstGeom prst="rect">
            <a:avLst/>
          </a:prstGeom>
          <a:noFill/>
          <a:ln>
            <a:noFill/>
          </a:ln>
        </p:spPr>
      </p:pic>
      <p:pic>
        <p:nvPicPr>
          <p:cNvPr id="494" name="Google Shape;494;p70"/>
          <p:cNvPicPr preferRelativeResize="0"/>
          <p:nvPr/>
        </p:nvPicPr>
        <p:blipFill>
          <a:blip r:embed="rId6">
            <a:alphaModFix/>
          </a:blip>
          <a:stretch>
            <a:fillRect/>
          </a:stretch>
        </p:blipFill>
        <p:spPr>
          <a:xfrm>
            <a:off x="6996901" y="1705948"/>
            <a:ext cx="2060825" cy="1510025"/>
          </a:xfrm>
          <a:prstGeom prst="rect">
            <a:avLst/>
          </a:prstGeom>
          <a:noFill/>
          <a:ln>
            <a:noFill/>
          </a:ln>
        </p:spPr>
      </p:pic>
      <p:sp>
        <p:nvSpPr>
          <p:cNvPr id="2" name="Slide Number Placeholder 1">
            <a:extLst>
              <a:ext uri="{FF2B5EF4-FFF2-40B4-BE49-F238E27FC236}">
                <a16:creationId xmlns:a16="http://schemas.microsoft.com/office/drawing/2014/main" id="{B14CC8FD-D369-4C72-B2D9-8571710136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73"/>
          <p:cNvSpPr txBox="1"/>
          <p:nvPr/>
        </p:nvSpPr>
        <p:spPr>
          <a:xfrm>
            <a:off x="1026125" y="885050"/>
            <a:ext cx="6875100" cy="265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latin typeface="Comic Sans MS"/>
                <a:ea typeface="Comic Sans MS"/>
                <a:cs typeface="Comic Sans MS"/>
                <a:sym typeface="Comic Sans MS"/>
              </a:rPr>
              <a:t>  </a:t>
            </a:r>
            <a:endParaRPr sz="6000">
              <a:latin typeface="Comic Sans MS"/>
              <a:ea typeface="Comic Sans MS"/>
              <a:cs typeface="Comic Sans MS"/>
              <a:sym typeface="Comic Sans MS"/>
            </a:endParaRPr>
          </a:p>
          <a:p>
            <a:pPr marL="0" lvl="0" indent="0" algn="l" rtl="0">
              <a:spcBef>
                <a:spcPts val="0"/>
              </a:spcBef>
              <a:spcAft>
                <a:spcPts val="0"/>
              </a:spcAft>
              <a:buNone/>
            </a:pPr>
            <a:r>
              <a:rPr lang="en" sz="6000">
                <a:latin typeface="Comic Sans MS"/>
                <a:ea typeface="Comic Sans MS"/>
                <a:cs typeface="Comic Sans MS"/>
                <a:sym typeface="Comic Sans MS"/>
              </a:rPr>
              <a:t>       </a:t>
            </a:r>
            <a:r>
              <a:rPr lang="en" sz="6000">
                <a:solidFill>
                  <a:schemeClr val="accent1"/>
                </a:solidFill>
                <a:latin typeface="Comic Sans MS"/>
                <a:ea typeface="Comic Sans MS"/>
                <a:cs typeface="Comic Sans MS"/>
                <a:sym typeface="Comic Sans MS"/>
              </a:rPr>
              <a:t> Thank You</a:t>
            </a:r>
            <a:endParaRPr sz="6000">
              <a:solidFill>
                <a:schemeClr val="accent1"/>
              </a:solidFill>
              <a:latin typeface="Comic Sans MS"/>
              <a:ea typeface="Comic Sans MS"/>
              <a:cs typeface="Comic Sans MS"/>
              <a:sym typeface="Comic Sans MS"/>
            </a:endParaRPr>
          </a:p>
        </p:txBody>
      </p:sp>
      <p:sp>
        <p:nvSpPr>
          <p:cNvPr id="2" name="Slide Number Placeholder 1">
            <a:extLst>
              <a:ext uri="{FF2B5EF4-FFF2-40B4-BE49-F238E27FC236}">
                <a16:creationId xmlns:a16="http://schemas.microsoft.com/office/drawing/2014/main" id="{7C857DED-A881-4E01-8A8D-DAD3AE3775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0"/>
            <a:ext cx="9144000" cy="15117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endParaRPr sz="3600" b="1" dirty="0">
              <a:solidFill>
                <a:srgbClr val="FFC800"/>
              </a:solidFill>
              <a:latin typeface="Comic Sans MS"/>
              <a:ea typeface="Comic Sans MS"/>
              <a:cs typeface="Comic Sans MS"/>
              <a:sym typeface="Comic Sans MS"/>
            </a:endParaRPr>
          </a:p>
          <a:p>
            <a:pPr marL="0" lvl="0" indent="0" algn="ctr" rtl="0">
              <a:spcBef>
                <a:spcPts val="0"/>
              </a:spcBef>
              <a:spcAft>
                <a:spcPts val="0"/>
              </a:spcAft>
              <a:buNone/>
            </a:pPr>
            <a:r>
              <a:rPr lang="en-US" sz="3600" b="1" dirty="0">
                <a:solidFill>
                  <a:srgbClr val="FFC800"/>
                </a:solidFill>
                <a:latin typeface="Comic Sans MS"/>
                <a:ea typeface="Comic Sans MS"/>
                <a:cs typeface="Comic Sans MS"/>
                <a:sym typeface="Comic Sans MS"/>
              </a:rPr>
              <a:t>Examples of </a:t>
            </a:r>
            <a:r>
              <a:rPr lang="en" sz="3600" b="1" dirty="0">
                <a:solidFill>
                  <a:srgbClr val="FFC800"/>
                </a:solidFill>
                <a:latin typeface="Comic Sans MS"/>
                <a:ea typeface="Comic Sans MS"/>
                <a:cs typeface="Comic Sans MS"/>
                <a:sym typeface="Comic Sans MS"/>
              </a:rPr>
              <a:t>Cloud Databases</a:t>
            </a:r>
            <a:endParaRPr dirty="0">
              <a:solidFill>
                <a:srgbClr val="FFFF00"/>
              </a:solidFill>
            </a:endParaRPr>
          </a:p>
        </p:txBody>
      </p:sp>
      <p:sp>
        <p:nvSpPr>
          <p:cNvPr id="79" name="Google Shape;79;p17"/>
          <p:cNvSpPr txBox="1"/>
          <p:nvPr/>
        </p:nvSpPr>
        <p:spPr>
          <a:xfrm>
            <a:off x="0" y="1511700"/>
            <a:ext cx="9144000" cy="3631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AutoNum type="arabicPeriod"/>
            </a:pPr>
            <a:r>
              <a:rPr lang="en" sz="1800" b="1" dirty="0">
                <a:highlight>
                  <a:srgbClr val="FFFFFF"/>
                </a:highlight>
              </a:rPr>
              <a:t>Amazon Web Services</a:t>
            </a:r>
            <a:endParaRPr sz="1800" b="1" dirty="0">
              <a:highlight>
                <a:srgbClr val="FFFFFF"/>
              </a:highlight>
            </a:endParaRPr>
          </a:p>
          <a:p>
            <a:pPr marL="285750" lvl="2" indent="-285750">
              <a:lnSpc>
                <a:spcPct val="115000"/>
              </a:lnSpc>
              <a:buFont typeface="Arial" panose="020B0604020202020204" pitchFamily="34" charset="0"/>
              <a:buChar char="•"/>
            </a:pPr>
            <a:r>
              <a:rPr lang="en" dirty="0">
                <a:highlight>
                  <a:srgbClr val="FFFFFF"/>
                </a:highlight>
              </a:rPr>
              <a:t>Amazon RDS runs on either Oracle, SQL or MySQL</a:t>
            </a:r>
          </a:p>
          <a:p>
            <a:pPr marL="285750" lvl="2" indent="-285750">
              <a:lnSpc>
                <a:spcPct val="115000"/>
              </a:lnSpc>
              <a:buFont typeface="Arial" panose="020B0604020202020204" pitchFamily="34" charset="0"/>
              <a:buChar char="•"/>
            </a:pPr>
            <a:r>
              <a:rPr lang="en" dirty="0">
                <a:highlight>
                  <a:srgbClr val="FFFFFF"/>
                </a:highlight>
              </a:rPr>
              <a:t>Amazon SimpleDB is primarily a schema-less database that is meant to handle smaller workloads</a:t>
            </a:r>
          </a:p>
          <a:p>
            <a:pPr marL="285750" lvl="2" indent="-285750">
              <a:lnSpc>
                <a:spcPct val="115000"/>
              </a:lnSpc>
              <a:buFont typeface="Arial" panose="020B0604020202020204" pitchFamily="34" charset="0"/>
              <a:buChar char="•"/>
            </a:pPr>
            <a:r>
              <a:rPr lang="en" dirty="0">
                <a:highlight>
                  <a:srgbClr val="FFFFFF"/>
                </a:highlight>
                <a:uFill>
                  <a:noFill/>
                </a:uFill>
                <a:hlinkClick r:id="rId3"/>
              </a:rPr>
              <a:t>Amazon DynamoDB</a:t>
            </a:r>
            <a:r>
              <a:rPr lang="en" dirty="0">
                <a:highlight>
                  <a:srgbClr val="FFFFFF"/>
                </a:highlight>
              </a:rPr>
              <a:t> falls on the NoSQL databases</a:t>
            </a:r>
          </a:p>
          <a:p>
            <a:pPr marL="285750" lvl="2" indent="-285750">
              <a:lnSpc>
                <a:spcPct val="115000"/>
              </a:lnSpc>
              <a:buFont typeface="Arial" panose="020B0604020202020204" pitchFamily="34" charset="0"/>
              <a:buChar char="•"/>
            </a:pPr>
            <a:r>
              <a:rPr lang="en" dirty="0">
                <a:highlight>
                  <a:srgbClr val="FFFFFF"/>
                </a:highlight>
              </a:rPr>
              <a:t>Redshift – a data integrating service for easier data management</a:t>
            </a:r>
            <a:endParaRPr dirty="0">
              <a:solidFill>
                <a:srgbClr val="51565E"/>
              </a:solidFill>
              <a:highlight>
                <a:srgbClr val="FFFFFF"/>
              </a:highlight>
            </a:endParaRPr>
          </a:p>
          <a:p>
            <a:pPr marL="457200" lvl="0" indent="-342900" algn="l" rtl="0">
              <a:lnSpc>
                <a:spcPct val="115000"/>
              </a:lnSpc>
              <a:spcBef>
                <a:spcPts val="0"/>
              </a:spcBef>
              <a:spcAft>
                <a:spcPts val="0"/>
              </a:spcAft>
              <a:buClr>
                <a:schemeClr val="dk1"/>
              </a:buClr>
              <a:buSzPts val="1800"/>
              <a:buAutoNum type="arabicPeriod"/>
            </a:pPr>
            <a:r>
              <a:rPr lang="en" sz="1800" b="1" dirty="0">
                <a:solidFill>
                  <a:schemeClr val="dk1"/>
                </a:solidFill>
                <a:highlight>
                  <a:srgbClr val="FFFFFF"/>
                </a:highlight>
              </a:rPr>
              <a:t>SAP</a:t>
            </a:r>
            <a:endParaRPr sz="1800" b="1" dirty="0">
              <a:solidFill>
                <a:schemeClr val="dk1"/>
              </a:solidFill>
              <a:highlight>
                <a:srgbClr val="FFFFFF"/>
              </a:highlight>
            </a:endParaRPr>
          </a:p>
          <a:p>
            <a:pPr marL="285750" lvl="0" indent="-285750" algn="l" rtl="0">
              <a:lnSpc>
                <a:spcPct val="115000"/>
              </a:lnSpc>
              <a:spcBef>
                <a:spcPts val="0"/>
              </a:spcBef>
              <a:spcAft>
                <a:spcPts val="0"/>
              </a:spcAft>
              <a:buFont typeface="Arial" panose="020B0604020202020204" pitchFamily="34" charset="0"/>
              <a:buChar char="•"/>
            </a:pPr>
            <a:r>
              <a:rPr lang="en" dirty="0">
                <a:highlight>
                  <a:srgbClr val="FFFFFF"/>
                </a:highlight>
              </a:rPr>
              <a:t>Cloud database platform called HANA, </a:t>
            </a:r>
            <a:r>
              <a:rPr lang="en-US" dirty="0">
                <a:highlight>
                  <a:srgbClr val="FFFFFF"/>
                </a:highlight>
              </a:rPr>
              <a:t>which </a:t>
            </a:r>
            <a:r>
              <a:rPr lang="en" dirty="0">
                <a:highlight>
                  <a:srgbClr val="FFFFFF"/>
                </a:highlight>
              </a:rPr>
              <a:t>includes Sybase</a:t>
            </a:r>
          </a:p>
          <a:p>
            <a:pPr lvl="0" algn="l" rtl="0">
              <a:lnSpc>
                <a:spcPct val="115000"/>
              </a:lnSpc>
              <a:spcBef>
                <a:spcPts val="0"/>
              </a:spcBef>
              <a:spcAft>
                <a:spcPts val="0"/>
              </a:spcAft>
            </a:pPr>
            <a:r>
              <a:rPr lang="en-IN" sz="1800" b="1" dirty="0">
                <a:highlight>
                  <a:srgbClr val="FFFFFF"/>
                </a:highlight>
              </a:rPr>
              <a:t> 3. Cloud SQL by Google</a:t>
            </a:r>
          </a:p>
          <a:p>
            <a:pPr marL="285750" lvl="0" indent="-285750">
              <a:lnSpc>
                <a:spcPct val="115000"/>
              </a:lnSpc>
              <a:buFont typeface="Arial" panose="020B0604020202020204" pitchFamily="34" charset="0"/>
              <a:buChar char="•"/>
            </a:pPr>
            <a:r>
              <a:rPr lang="en-IN" dirty="0">
                <a:highlight>
                  <a:srgbClr val="FFFFFF"/>
                </a:highlight>
              </a:rPr>
              <a:t>Cloud SQL, a relational database</a:t>
            </a:r>
          </a:p>
          <a:p>
            <a:pPr marL="285750" lvl="0" indent="-285750">
              <a:lnSpc>
                <a:spcPct val="115000"/>
              </a:lnSpc>
              <a:buFont typeface="Arial" panose="020B0604020202020204" pitchFamily="34" charset="0"/>
              <a:buChar char="•"/>
            </a:pPr>
            <a:r>
              <a:rPr lang="en-IN" dirty="0">
                <a:highlight>
                  <a:srgbClr val="FFFFFF"/>
                </a:highlight>
              </a:rPr>
              <a:t>Big Query, an analysis tool</a:t>
            </a:r>
          </a:p>
          <a:p>
            <a:pPr lvl="0">
              <a:lnSpc>
                <a:spcPct val="115000"/>
              </a:lnSpc>
            </a:pPr>
            <a:r>
              <a:rPr lang="en-IN" sz="1800" b="1" dirty="0">
                <a:solidFill>
                  <a:schemeClr val="dk1"/>
                </a:solidFill>
                <a:highlight>
                  <a:srgbClr val="FFFFFF"/>
                </a:highlight>
              </a:rPr>
              <a:t>4. Azure by Microsoft</a:t>
            </a:r>
          </a:p>
          <a:p>
            <a:pPr marL="285750" lvl="0" indent="-285750">
              <a:lnSpc>
                <a:spcPct val="115000"/>
              </a:lnSpc>
              <a:buFont typeface="Arial" panose="020B0604020202020204" pitchFamily="34" charset="0"/>
              <a:buChar char="•"/>
            </a:pPr>
            <a:r>
              <a:rPr lang="en-IN" dirty="0">
                <a:highlight>
                  <a:srgbClr val="FFFFFF"/>
                </a:highlight>
              </a:rPr>
              <a:t>Relational database</a:t>
            </a:r>
            <a:endParaRPr lang="en-IN" dirty="0">
              <a:solidFill>
                <a:schemeClr val="dk1"/>
              </a:solidFill>
              <a:highlight>
                <a:srgbClr val="FFFFFF"/>
              </a:highlight>
            </a:endParaRPr>
          </a:p>
          <a:p>
            <a:pPr marL="285750" lvl="0" indent="-285750" algn="l" rtl="0">
              <a:lnSpc>
                <a:spcPct val="115000"/>
              </a:lnSpc>
              <a:spcBef>
                <a:spcPts val="0"/>
              </a:spcBef>
              <a:spcAft>
                <a:spcPts val="0"/>
              </a:spcAft>
              <a:buFont typeface="Arial" panose="020B0604020202020204" pitchFamily="34" charset="0"/>
              <a:buChar char="•"/>
            </a:pPr>
            <a:endParaRPr dirty="0">
              <a:highlight>
                <a:srgbClr val="FFFFFF"/>
              </a:highlight>
            </a:endParaRPr>
          </a:p>
          <a:p>
            <a:pPr marL="0" lvl="0" indent="0" algn="l" rtl="0">
              <a:lnSpc>
                <a:spcPct val="115000"/>
              </a:lnSpc>
              <a:spcBef>
                <a:spcPts val="1800"/>
              </a:spcBef>
              <a:spcAft>
                <a:spcPts val="0"/>
              </a:spcAft>
              <a:buNone/>
            </a:pPr>
            <a:endParaRPr sz="1200" dirty="0">
              <a:solidFill>
                <a:srgbClr val="51565E"/>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800" dirty="0">
              <a:solidFill>
                <a:schemeClr val="dk2"/>
              </a:solidFill>
            </a:endParaRPr>
          </a:p>
        </p:txBody>
      </p:sp>
      <p:sp>
        <p:nvSpPr>
          <p:cNvPr id="2" name="Slide Number Placeholder 1">
            <a:extLst>
              <a:ext uri="{FF2B5EF4-FFF2-40B4-BE49-F238E27FC236}">
                <a16:creationId xmlns:a16="http://schemas.microsoft.com/office/drawing/2014/main" id="{1DBE67A9-DF96-470C-AEBB-DFDC31D32F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0" y="0"/>
            <a:ext cx="9144000" cy="15117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endParaRPr sz="3600" b="1">
              <a:solidFill>
                <a:srgbClr val="FFC800"/>
              </a:solidFill>
              <a:latin typeface="Comic Sans MS"/>
              <a:ea typeface="Comic Sans MS"/>
              <a:cs typeface="Comic Sans MS"/>
              <a:sym typeface="Comic Sans MS"/>
            </a:endParaRPr>
          </a:p>
          <a:p>
            <a:pPr marL="0" lvl="0" indent="0" algn="ctr" rtl="0">
              <a:spcBef>
                <a:spcPts val="0"/>
              </a:spcBef>
              <a:spcAft>
                <a:spcPts val="0"/>
              </a:spcAft>
              <a:buNone/>
            </a:pPr>
            <a:r>
              <a:rPr lang="en" sz="3600" b="1">
                <a:solidFill>
                  <a:srgbClr val="FFC800"/>
                </a:solidFill>
                <a:latin typeface="Comic Sans MS"/>
                <a:ea typeface="Comic Sans MS"/>
                <a:cs typeface="Comic Sans MS"/>
                <a:sym typeface="Comic Sans MS"/>
              </a:rPr>
              <a:t>Types of Cloud DataBases </a:t>
            </a:r>
            <a:endParaRPr>
              <a:solidFill>
                <a:srgbClr val="FFFF00"/>
              </a:solidFill>
            </a:endParaRPr>
          </a:p>
        </p:txBody>
      </p:sp>
      <p:sp>
        <p:nvSpPr>
          <p:cNvPr id="97" name="Google Shape;97;p20"/>
          <p:cNvSpPr txBox="1"/>
          <p:nvPr/>
        </p:nvSpPr>
        <p:spPr>
          <a:xfrm>
            <a:off x="0" y="1511700"/>
            <a:ext cx="9144000" cy="363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 sz="1800" b="1" dirty="0">
                <a:highlight>
                  <a:srgbClr val="FFFFFF"/>
                </a:highlight>
              </a:rPr>
              <a:t>Virtual Machine Image:</a:t>
            </a:r>
            <a:endParaRPr sz="1800" b="1" dirty="0">
              <a:highlight>
                <a:srgbClr val="FFFFFF"/>
              </a:highlight>
            </a:endParaRPr>
          </a:p>
          <a:p>
            <a:pPr marL="0" lvl="0" indent="0" algn="l" rtl="0">
              <a:lnSpc>
                <a:spcPct val="115000"/>
              </a:lnSpc>
              <a:spcBef>
                <a:spcPts val="0"/>
              </a:spcBef>
              <a:spcAft>
                <a:spcPts val="0"/>
              </a:spcAft>
              <a:buNone/>
            </a:pPr>
            <a:r>
              <a:rPr lang="en" sz="1800" dirty="0">
                <a:highlight>
                  <a:srgbClr val="FFFFFF"/>
                </a:highlight>
              </a:rPr>
              <a:t>Self-managed cloud database on Virtual Machine. Tasks of database oversight and management fall upon IT staffers of the organization</a:t>
            </a:r>
            <a:endParaRPr sz="1800" dirty="0">
              <a:highlight>
                <a:srgbClr val="FFFFFF"/>
              </a:highlight>
            </a:endParaRPr>
          </a:p>
          <a:p>
            <a:pPr marL="0" lvl="0" indent="0" algn="l" rtl="0">
              <a:lnSpc>
                <a:spcPct val="115000"/>
              </a:lnSpc>
              <a:spcBef>
                <a:spcPts val="0"/>
              </a:spcBef>
              <a:spcAft>
                <a:spcPts val="0"/>
              </a:spcAft>
              <a:buNone/>
            </a:pPr>
            <a:endParaRPr sz="1800" dirty="0">
              <a:highlight>
                <a:srgbClr val="FFFFFF"/>
              </a:highlight>
            </a:endParaRPr>
          </a:p>
          <a:p>
            <a:pPr marL="0" lvl="0" indent="0" algn="l" rtl="0">
              <a:lnSpc>
                <a:spcPct val="115000"/>
              </a:lnSpc>
              <a:spcBef>
                <a:spcPts val="0"/>
              </a:spcBef>
              <a:spcAft>
                <a:spcPts val="0"/>
              </a:spcAft>
              <a:buNone/>
            </a:pPr>
            <a:r>
              <a:rPr lang="en" sz="1800" b="1" dirty="0">
                <a:highlight>
                  <a:srgbClr val="FFFFFF"/>
                </a:highlight>
              </a:rPr>
              <a:t>Database-as-a-Service (DBaaS):</a:t>
            </a:r>
            <a:endParaRPr sz="1800" b="1" dirty="0">
              <a:highlight>
                <a:srgbClr val="FFFFFF"/>
              </a:highlight>
            </a:endParaRPr>
          </a:p>
          <a:p>
            <a:pPr marL="0" lvl="0" indent="0" algn="l" rtl="0">
              <a:lnSpc>
                <a:spcPct val="115000"/>
              </a:lnSpc>
              <a:spcBef>
                <a:spcPts val="0"/>
              </a:spcBef>
              <a:spcAft>
                <a:spcPts val="0"/>
              </a:spcAft>
              <a:buNone/>
            </a:pPr>
            <a:r>
              <a:rPr lang="en" sz="1800" dirty="0">
                <a:highlight>
                  <a:srgbClr val="FFFFFF"/>
                </a:highlight>
              </a:rPr>
              <a:t>In a classic DBaaS arrangement, the provider maintains the physical infrastructure and database, leaving the customer to manage the database content and operation	</a:t>
            </a:r>
            <a:endParaRPr sz="1800" dirty="0"/>
          </a:p>
        </p:txBody>
      </p:sp>
      <p:sp>
        <p:nvSpPr>
          <p:cNvPr id="2" name="Slide Number Placeholder 1">
            <a:extLst>
              <a:ext uri="{FF2B5EF4-FFF2-40B4-BE49-F238E27FC236}">
                <a16:creationId xmlns:a16="http://schemas.microsoft.com/office/drawing/2014/main" id="{34744994-9CEF-42CA-A82D-3AE83FA4BA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0"/>
            <a:ext cx="9144000" cy="15117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endParaRPr sz="3600" b="1" dirty="0">
              <a:solidFill>
                <a:srgbClr val="FFC800"/>
              </a:solidFill>
              <a:latin typeface="Comic Sans MS"/>
              <a:ea typeface="Comic Sans MS"/>
              <a:cs typeface="Comic Sans MS"/>
              <a:sym typeface="Comic Sans MS"/>
            </a:endParaRPr>
          </a:p>
          <a:p>
            <a:pPr marL="0" lvl="0" indent="0" algn="ctr" rtl="0">
              <a:spcBef>
                <a:spcPts val="0"/>
              </a:spcBef>
              <a:spcAft>
                <a:spcPts val="0"/>
              </a:spcAft>
              <a:buNone/>
            </a:pPr>
            <a:r>
              <a:rPr lang="en" sz="3600" b="1" dirty="0">
                <a:solidFill>
                  <a:srgbClr val="FFC800"/>
                </a:solidFill>
                <a:latin typeface="Comic Sans MS"/>
                <a:sym typeface="Comic Sans MS"/>
              </a:rPr>
              <a:t>Outline</a:t>
            </a:r>
            <a:endParaRPr dirty="0">
              <a:solidFill>
                <a:srgbClr val="FFFF00"/>
              </a:solidFill>
            </a:endParaRPr>
          </a:p>
        </p:txBody>
      </p:sp>
      <p:sp>
        <p:nvSpPr>
          <p:cNvPr id="55" name="Google Shape;55;p13"/>
          <p:cNvSpPr txBox="1">
            <a:spLocks noGrp="1"/>
          </p:cNvSpPr>
          <p:nvPr>
            <p:ph type="body" idx="1"/>
          </p:nvPr>
        </p:nvSpPr>
        <p:spPr>
          <a:xfrm>
            <a:off x="0" y="1511700"/>
            <a:ext cx="9144000" cy="3631800"/>
          </a:xfrm>
          <a:prstGeom prst="rect">
            <a:avLst/>
          </a:prstGeom>
        </p:spPr>
        <p:txBody>
          <a:bodyPr spcFirstLastPara="1" wrap="square" lIns="91425" tIns="91425" rIns="91425" bIns="91425" anchor="ctr" anchorCtr="0">
            <a:noAutofit/>
          </a:bodyPr>
          <a:lstStyle/>
          <a:p>
            <a:pPr fontAlgn="base"/>
            <a:r>
              <a:rPr lang="en-IN" dirty="0"/>
              <a:t>Introduction to Cloud Database</a:t>
            </a:r>
          </a:p>
          <a:p>
            <a:pPr fontAlgn="base"/>
            <a:r>
              <a:rPr lang="en-IN" b="1" dirty="0">
                <a:solidFill>
                  <a:schemeClr val="tx1"/>
                </a:solidFill>
              </a:rPr>
              <a:t>DBaaS</a:t>
            </a:r>
          </a:p>
          <a:p>
            <a:pPr fontAlgn="base"/>
            <a:r>
              <a:rPr lang="en-IN" dirty="0"/>
              <a:t>Layered Architecture of Cloud Database Management System</a:t>
            </a:r>
          </a:p>
          <a:p>
            <a:pPr fontAlgn="base"/>
            <a:r>
              <a:rPr lang="en-IN" dirty="0"/>
              <a:t>Relational SQL: OLTP, OLAP </a:t>
            </a:r>
          </a:p>
          <a:p>
            <a:pPr fontAlgn="base"/>
            <a:r>
              <a:rPr lang="en-IN" dirty="0"/>
              <a:t>No SQL</a:t>
            </a:r>
          </a:p>
          <a:p>
            <a:pPr fontAlgn="base"/>
            <a:r>
              <a:rPr lang="en-IN" dirty="0"/>
              <a:t>How to choose cloud database </a:t>
            </a:r>
          </a:p>
          <a:p>
            <a:pPr marL="0" lvl="0" indent="0" algn="l" rtl="0">
              <a:spcBef>
                <a:spcPts val="1600"/>
              </a:spcBef>
              <a:spcAft>
                <a:spcPts val="1600"/>
              </a:spcAft>
              <a:buNone/>
            </a:pPr>
            <a:endParaRPr sz="1350" dirty="0">
              <a:solidFill>
                <a:srgbClr val="6C6C6C"/>
              </a:solidFill>
              <a:highlight>
                <a:srgbClr val="FFFFFF"/>
              </a:highlight>
            </a:endParaRPr>
          </a:p>
        </p:txBody>
      </p:sp>
      <p:sp>
        <p:nvSpPr>
          <p:cNvPr id="2" name="Slide Number Placeholder 1">
            <a:extLst>
              <a:ext uri="{FF2B5EF4-FFF2-40B4-BE49-F238E27FC236}">
                <a16:creationId xmlns:a16="http://schemas.microsoft.com/office/drawing/2014/main" id="{B44E2521-E249-4016-9487-E3F4218D03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540824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0" y="0"/>
            <a:ext cx="9144000" cy="15117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endParaRPr sz="3600" b="1">
              <a:solidFill>
                <a:srgbClr val="FFC800"/>
              </a:solidFill>
              <a:latin typeface="Comic Sans MS"/>
              <a:ea typeface="Comic Sans MS"/>
              <a:cs typeface="Comic Sans MS"/>
              <a:sym typeface="Comic Sans MS"/>
            </a:endParaRPr>
          </a:p>
          <a:p>
            <a:pPr marL="0" lvl="0" indent="0" algn="ctr" rtl="0">
              <a:spcBef>
                <a:spcPts val="0"/>
              </a:spcBef>
              <a:spcAft>
                <a:spcPts val="0"/>
              </a:spcAft>
              <a:buNone/>
            </a:pPr>
            <a:r>
              <a:rPr lang="en" sz="3600" b="1">
                <a:solidFill>
                  <a:srgbClr val="FFC800"/>
                </a:solidFill>
                <a:latin typeface="Comic Sans MS"/>
                <a:ea typeface="Comic Sans MS"/>
                <a:cs typeface="Comic Sans MS"/>
                <a:sym typeface="Comic Sans MS"/>
              </a:rPr>
              <a:t>Database-as-a-Service (DBaaS)</a:t>
            </a:r>
            <a:endParaRPr>
              <a:solidFill>
                <a:srgbClr val="FFFF00"/>
              </a:solidFill>
            </a:endParaRPr>
          </a:p>
        </p:txBody>
      </p:sp>
      <p:sp>
        <p:nvSpPr>
          <p:cNvPr id="103" name="Google Shape;103;p21"/>
          <p:cNvSpPr txBox="1"/>
          <p:nvPr/>
        </p:nvSpPr>
        <p:spPr>
          <a:xfrm>
            <a:off x="0" y="1511700"/>
            <a:ext cx="9144000" cy="36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highlight>
                  <a:srgbClr val="FFFFFF"/>
                </a:highlight>
              </a:rPr>
              <a:t>Definition: </a:t>
            </a:r>
            <a:endParaRPr sz="1800" b="1" dirty="0">
              <a:highlight>
                <a:srgbClr val="FFFFFF"/>
              </a:highlight>
            </a:endParaRPr>
          </a:p>
          <a:p>
            <a:pPr marL="457200" lvl="0" indent="-317500" algn="l" rtl="0">
              <a:spcBef>
                <a:spcPts val="0"/>
              </a:spcBef>
              <a:spcAft>
                <a:spcPts val="0"/>
              </a:spcAft>
              <a:buSzPts val="1400"/>
              <a:buChar char="●"/>
            </a:pPr>
            <a:r>
              <a:rPr lang="en" dirty="0">
                <a:highlight>
                  <a:srgbClr val="FFFFFF"/>
                </a:highlight>
              </a:rPr>
              <a:t>DBaaS is a cloud computing service model that provides users with some form of access to a database without the need for setting up physical hardware, installing software or configuring for performance</a:t>
            </a:r>
            <a:endParaRPr dirty="0">
              <a:highlight>
                <a:srgbClr val="FFFFFF"/>
              </a:highlight>
            </a:endParaRPr>
          </a:p>
          <a:p>
            <a:pPr marL="457200" lvl="0" indent="-317500" algn="l" rtl="0">
              <a:spcBef>
                <a:spcPts val="0"/>
              </a:spcBef>
              <a:spcAft>
                <a:spcPts val="0"/>
              </a:spcAft>
              <a:buSzPts val="1400"/>
              <a:buChar char="●"/>
            </a:pPr>
            <a:r>
              <a:rPr lang="en" dirty="0">
                <a:highlight>
                  <a:srgbClr val="FFFFFF"/>
                </a:highlight>
              </a:rPr>
              <a:t>All of the administrative tasks and maintenance are taken care of by the service provider so that all the user or application owner needs to do is use the database</a:t>
            </a:r>
            <a:endParaRPr dirty="0">
              <a:solidFill>
                <a:srgbClr val="333333"/>
              </a:solidFill>
              <a:highlight>
                <a:srgbClr val="FFFFFF"/>
              </a:highlight>
            </a:endParaRPr>
          </a:p>
          <a:p>
            <a:pPr marL="0" lvl="0" indent="0" algn="l" rtl="0">
              <a:lnSpc>
                <a:spcPct val="120000"/>
              </a:lnSpc>
              <a:spcBef>
                <a:spcPts val="0"/>
              </a:spcBef>
              <a:spcAft>
                <a:spcPts val="0"/>
              </a:spcAft>
              <a:buClr>
                <a:schemeClr val="dk1"/>
              </a:buClr>
              <a:buSzPts val="1100"/>
              <a:buFont typeface="Arial"/>
              <a:buNone/>
            </a:pPr>
            <a:r>
              <a:rPr lang="en" sz="1800" b="1" dirty="0">
                <a:highlight>
                  <a:srgbClr val="FFFFFF"/>
                </a:highlight>
              </a:rPr>
              <a:t>Key Characteristics of DBaaS:</a:t>
            </a:r>
            <a:endParaRPr sz="1800" b="1" dirty="0">
              <a:highlight>
                <a:srgbClr val="FFFFFF"/>
              </a:highlight>
            </a:endParaRPr>
          </a:p>
          <a:p>
            <a:pPr marL="457200" lvl="0" indent="-314325" algn="l" rtl="0">
              <a:lnSpc>
                <a:spcPct val="115000"/>
              </a:lnSpc>
              <a:spcBef>
                <a:spcPts val="0"/>
              </a:spcBef>
              <a:spcAft>
                <a:spcPts val="0"/>
              </a:spcAft>
              <a:buClr>
                <a:schemeClr val="dk1"/>
              </a:buClr>
              <a:buSzPts val="1350"/>
              <a:buChar char="●"/>
            </a:pPr>
            <a:r>
              <a:rPr lang="en" sz="1350" b="1" dirty="0">
                <a:solidFill>
                  <a:schemeClr val="dk1"/>
                </a:solidFill>
                <a:highlight>
                  <a:srgbClr val="FFFFFF"/>
                </a:highlight>
              </a:rPr>
              <a:t>Self-service.</a:t>
            </a:r>
            <a:r>
              <a:rPr lang="en" sz="1350" dirty="0">
                <a:solidFill>
                  <a:schemeClr val="dk1"/>
                </a:solidFill>
                <a:highlight>
                  <a:srgbClr val="FFFFFF"/>
                </a:highlight>
              </a:rPr>
              <a:t> DBaaS allows database consumers from various backgrounds and IT experience to provision databases effortlessly</a:t>
            </a:r>
            <a:endParaRPr sz="1350" dirty="0">
              <a:solidFill>
                <a:schemeClr val="dk1"/>
              </a:solidFill>
              <a:highlight>
                <a:srgbClr val="FFFFFF"/>
              </a:highlight>
            </a:endParaRPr>
          </a:p>
          <a:p>
            <a:pPr marL="457200" lvl="0" indent="-314325" algn="l" rtl="0">
              <a:lnSpc>
                <a:spcPct val="115000"/>
              </a:lnSpc>
              <a:spcBef>
                <a:spcPts val="0"/>
              </a:spcBef>
              <a:spcAft>
                <a:spcPts val="0"/>
              </a:spcAft>
              <a:buClr>
                <a:schemeClr val="dk1"/>
              </a:buClr>
              <a:buSzPts val="1350"/>
              <a:buChar char="●"/>
            </a:pPr>
            <a:r>
              <a:rPr lang="en" sz="1350" b="1" dirty="0">
                <a:solidFill>
                  <a:schemeClr val="dk1"/>
                </a:solidFill>
                <a:highlight>
                  <a:srgbClr val="FFFFFF"/>
                </a:highlight>
              </a:rPr>
              <a:t>On-demand. </a:t>
            </a:r>
            <a:r>
              <a:rPr lang="en" sz="1350" dirty="0">
                <a:solidFill>
                  <a:schemeClr val="dk1"/>
                </a:solidFill>
                <a:highlight>
                  <a:srgbClr val="FFFFFF"/>
                </a:highlight>
              </a:rPr>
              <a:t>You pay for what you use, generating overall IT savings </a:t>
            </a:r>
            <a:endParaRPr sz="1350" dirty="0">
              <a:solidFill>
                <a:schemeClr val="dk1"/>
              </a:solidFill>
              <a:highlight>
                <a:srgbClr val="FFFFFF"/>
              </a:highlight>
            </a:endParaRPr>
          </a:p>
          <a:p>
            <a:pPr marL="457200" lvl="0" indent="-314325" algn="l" rtl="0">
              <a:lnSpc>
                <a:spcPct val="115000"/>
              </a:lnSpc>
              <a:spcBef>
                <a:spcPts val="0"/>
              </a:spcBef>
              <a:spcAft>
                <a:spcPts val="0"/>
              </a:spcAft>
              <a:buClr>
                <a:schemeClr val="dk1"/>
              </a:buClr>
              <a:buSzPts val="1350"/>
              <a:buChar char="●"/>
            </a:pPr>
            <a:r>
              <a:rPr lang="en" sz="1350" b="1" dirty="0">
                <a:solidFill>
                  <a:schemeClr val="dk1"/>
                </a:solidFill>
                <a:highlight>
                  <a:srgbClr val="FFFFFF"/>
                </a:highlight>
              </a:rPr>
              <a:t>Dynamic. </a:t>
            </a:r>
            <a:r>
              <a:rPr lang="en" sz="1350" dirty="0">
                <a:solidFill>
                  <a:schemeClr val="dk1"/>
                </a:solidFill>
                <a:highlight>
                  <a:srgbClr val="FFFFFF"/>
                </a:highlight>
              </a:rPr>
              <a:t>Delivers a flexible database platform that tailors itself to the current needs of the environment based on the resources available</a:t>
            </a:r>
            <a:endParaRPr sz="1350" dirty="0">
              <a:solidFill>
                <a:schemeClr val="dk1"/>
              </a:solidFill>
              <a:highlight>
                <a:srgbClr val="FFFFFF"/>
              </a:highlight>
            </a:endParaRPr>
          </a:p>
          <a:p>
            <a:pPr marL="457200" lvl="0" indent="-314325" algn="l" rtl="0">
              <a:lnSpc>
                <a:spcPct val="115000"/>
              </a:lnSpc>
              <a:spcBef>
                <a:spcPts val="0"/>
              </a:spcBef>
              <a:spcAft>
                <a:spcPts val="0"/>
              </a:spcAft>
              <a:buClr>
                <a:schemeClr val="dk1"/>
              </a:buClr>
              <a:buSzPts val="1350"/>
              <a:buChar char="●"/>
            </a:pPr>
            <a:r>
              <a:rPr lang="en" sz="1350" b="1" dirty="0">
                <a:solidFill>
                  <a:schemeClr val="dk1"/>
                </a:solidFill>
                <a:highlight>
                  <a:srgbClr val="FFFFFF"/>
                </a:highlight>
              </a:rPr>
              <a:t>Security. </a:t>
            </a:r>
            <a:r>
              <a:rPr lang="en" sz="1350" dirty="0">
                <a:solidFill>
                  <a:schemeClr val="dk1"/>
                </a:solidFill>
                <a:highlight>
                  <a:srgbClr val="FFFFFF"/>
                </a:highlight>
              </a:rPr>
              <a:t>A team of experts at your disposal continuously monitoring your databases</a:t>
            </a:r>
            <a:endParaRPr sz="1350" dirty="0">
              <a:solidFill>
                <a:schemeClr val="dk1"/>
              </a:solidFill>
              <a:highlight>
                <a:srgbClr val="FFFFFF"/>
              </a:highlight>
            </a:endParaRPr>
          </a:p>
          <a:p>
            <a:pPr marL="457200" lvl="0" indent="-314325" algn="l" rtl="0">
              <a:lnSpc>
                <a:spcPct val="115000"/>
              </a:lnSpc>
              <a:spcBef>
                <a:spcPts val="0"/>
              </a:spcBef>
              <a:spcAft>
                <a:spcPts val="0"/>
              </a:spcAft>
              <a:buClr>
                <a:schemeClr val="dk1"/>
              </a:buClr>
              <a:buSzPts val="1350"/>
              <a:buChar char="●"/>
            </a:pPr>
            <a:r>
              <a:rPr lang="en" sz="1350" b="1" dirty="0">
                <a:solidFill>
                  <a:schemeClr val="dk1"/>
                </a:solidFill>
                <a:highlight>
                  <a:srgbClr val="FFFFFF"/>
                </a:highlight>
              </a:rPr>
              <a:t>Automation. </a:t>
            </a:r>
            <a:r>
              <a:rPr lang="en" sz="1350" dirty="0">
                <a:solidFill>
                  <a:schemeClr val="dk1"/>
                </a:solidFill>
                <a:highlight>
                  <a:srgbClr val="FFFFFF"/>
                </a:highlight>
              </a:rPr>
              <a:t>Automates database administration and monitoring</a:t>
            </a:r>
            <a:endParaRPr sz="1350" dirty="0">
              <a:solidFill>
                <a:schemeClr val="dk1"/>
              </a:solidFill>
              <a:highlight>
                <a:srgbClr val="FFFFFF"/>
              </a:highlight>
            </a:endParaRPr>
          </a:p>
          <a:p>
            <a:pPr marL="457200" lvl="0" indent="-314325" algn="l" rtl="0">
              <a:lnSpc>
                <a:spcPct val="115000"/>
              </a:lnSpc>
              <a:spcBef>
                <a:spcPts val="0"/>
              </a:spcBef>
              <a:spcAft>
                <a:spcPts val="0"/>
              </a:spcAft>
              <a:buClr>
                <a:schemeClr val="dk1"/>
              </a:buClr>
              <a:buSzPts val="1350"/>
              <a:buChar char="●"/>
            </a:pPr>
            <a:r>
              <a:rPr lang="en" sz="1350" b="1" dirty="0">
                <a:solidFill>
                  <a:schemeClr val="dk1"/>
                </a:solidFill>
                <a:highlight>
                  <a:srgbClr val="FFFFFF"/>
                </a:highlight>
              </a:rPr>
              <a:t>Leverage. </a:t>
            </a:r>
            <a:r>
              <a:rPr lang="en" sz="1350" dirty="0">
                <a:solidFill>
                  <a:schemeClr val="dk1"/>
                </a:solidFill>
                <a:highlight>
                  <a:srgbClr val="FFFFFF"/>
                </a:highlight>
              </a:rPr>
              <a:t>Leverages existing servers and storage</a:t>
            </a:r>
            <a:endParaRPr sz="1350" dirty="0">
              <a:solidFill>
                <a:schemeClr val="dk1"/>
              </a:solidFill>
              <a:highlight>
                <a:srgbClr val="FFFFFF"/>
              </a:highlight>
            </a:endParaRPr>
          </a:p>
          <a:p>
            <a:pPr marL="0" lvl="0" indent="0" algn="l" rtl="0">
              <a:spcBef>
                <a:spcPts val="1400"/>
              </a:spcBef>
              <a:spcAft>
                <a:spcPts val="0"/>
              </a:spcAft>
              <a:buNone/>
            </a:pPr>
            <a:endParaRPr dirty="0">
              <a:solidFill>
                <a:srgbClr val="333333"/>
              </a:solidFill>
              <a:highlight>
                <a:srgbClr val="FFFFFF"/>
              </a:highlight>
            </a:endParaRPr>
          </a:p>
        </p:txBody>
      </p:sp>
      <p:sp>
        <p:nvSpPr>
          <p:cNvPr id="2" name="Slide Number Placeholder 1">
            <a:extLst>
              <a:ext uri="{FF2B5EF4-FFF2-40B4-BE49-F238E27FC236}">
                <a16:creationId xmlns:a16="http://schemas.microsoft.com/office/drawing/2014/main" id="{5A3F7347-564C-49FC-9109-D99728B9F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otalTime>201</TotalTime>
  <Words>3208</Words>
  <Application>Microsoft Office PowerPoint</Application>
  <PresentationFormat>On-screen Show (16:9)</PresentationFormat>
  <Paragraphs>439</Paragraphs>
  <Slides>53</Slides>
  <Notes>53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Comic Sans MS</vt:lpstr>
      <vt:lpstr>Wingdings</vt:lpstr>
      <vt:lpstr>Roboto</vt:lpstr>
      <vt:lpstr>Wingdings 2</vt:lpstr>
      <vt:lpstr>Arial</vt:lpstr>
      <vt:lpstr>Simple Light</vt:lpstr>
      <vt:lpstr>CS 643, F ‘19: Cloud Computing</vt:lpstr>
      <vt:lpstr> Outline</vt:lpstr>
      <vt:lpstr> What is Cloud Database</vt:lpstr>
      <vt:lpstr> Motivation of Cloud Database</vt:lpstr>
      <vt:lpstr> Considerations Cloud Database</vt:lpstr>
      <vt:lpstr> Examples of Cloud Databases</vt:lpstr>
      <vt:lpstr> Types of Cloud DataBases </vt:lpstr>
      <vt:lpstr> Outline</vt:lpstr>
      <vt:lpstr> Database-as-a-Service (DBaaS)</vt:lpstr>
      <vt:lpstr> Database-as-a-Service (DBaaS)</vt:lpstr>
      <vt:lpstr>DBaaS Resource Management Classification</vt:lpstr>
      <vt:lpstr> Multitenancy (1)</vt:lpstr>
      <vt:lpstr> Multitenancy (2)</vt:lpstr>
      <vt:lpstr> Auto-tuning</vt:lpstr>
      <vt:lpstr> Outline</vt:lpstr>
      <vt:lpstr>Layered Architecture of Cloud Database Management System (1) </vt:lpstr>
      <vt:lpstr>Layered Architecture of Cloud Database Management System (2)  </vt:lpstr>
      <vt:lpstr>Layered Architecture of Cloud Database Management System (3)  </vt:lpstr>
      <vt:lpstr>Common DB Challenges in the Cloud</vt:lpstr>
      <vt:lpstr> Outline</vt:lpstr>
      <vt:lpstr>Relational SQL: OLTP and OLAP</vt:lpstr>
      <vt:lpstr>OLTP in the Cloud</vt:lpstr>
      <vt:lpstr>OLTP: Using MySQL in Google Cloud (1)</vt:lpstr>
      <vt:lpstr>OLTP: Using MySQL in Google Cloud (2)</vt:lpstr>
      <vt:lpstr>OLTP: Using MySQL in Google Cloud (3)</vt:lpstr>
      <vt:lpstr>OLTP: Using MySQL in Google Cloud (4)</vt:lpstr>
      <vt:lpstr>OLTP: Using MySQL in Google Cloud (5)</vt:lpstr>
      <vt:lpstr>OLTP: Using MySQL in Google Cloud (6) Create a database and upload data</vt:lpstr>
      <vt:lpstr>OLAP in the Cloud</vt:lpstr>
      <vt:lpstr>OLAP: Using Google’s BigQuery to query a public dataset (1)</vt:lpstr>
      <vt:lpstr>OLAP: Using Google’s BigQuery to query a public dataset (2)</vt:lpstr>
      <vt:lpstr>OLAP: Using Google’s BigQuery to load data into a table (1)</vt:lpstr>
      <vt:lpstr>OLAP: Using Google’s BigQuery to load data into a table (2)</vt:lpstr>
      <vt:lpstr>OLAP: Using Google’s BigQuery to load data into a table (3)</vt:lpstr>
      <vt:lpstr> Outline</vt:lpstr>
      <vt:lpstr>No SQL DBs: Non Relational SQL</vt:lpstr>
      <vt:lpstr>How to create a table in DynamoDB (1)</vt:lpstr>
      <vt:lpstr>How to create a table in DynamoDB (2)</vt:lpstr>
      <vt:lpstr>How to add data to a table in DynamoDB (1)</vt:lpstr>
      <vt:lpstr>How to add data to a table in DynamoDB (2)</vt:lpstr>
      <vt:lpstr>How to add data to a table in DynamoDB (3)</vt:lpstr>
      <vt:lpstr>How to query data in DynamoDB (1)</vt:lpstr>
      <vt:lpstr>How to query data in DynamoDB (2)</vt:lpstr>
      <vt:lpstr> Outline</vt:lpstr>
      <vt:lpstr>How to choose cloud database </vt:lpstr>
      <vt:lpstr>Availability Zones of Azure/AWS/GCP</vt:lpstr>
      <vt:lpstr>Market Share of Public Cloud Providers</vt:lpstr>
      <vt:lpstr>DB Services Provided</vt:lpstr>
      <vt:lpstr>Storage Services Provided</vt:lpstr>
      <vt:lpstr>Downtime of Public Cloud Providers</vt:lpstr>
      <vt:lpstr>Pricing and Billing Models for Public Cloud Providers (1)</vt:lpstr>
      <vt:lpstr>Pricing and Billing Models for Public Cloud Providers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 Database</dc:title>
  <dc:creator>Charanpreet Kaur</dc:creator>
  <cp:lastModifiedBy>Borcea, Cristian M.</cp:lastModifiedBy>
  <cp:revision>30</cp:revision>
  <dcterms:modified xsi:type="dcterms:W3CDTF">2019-10-30T13:18:13Z</dcterms:modified>
</cp:coreProperties>
</file>